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GB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 /><Relationship Id="rId49" Type="http://schemas.openxmlformats.org/officeDocument/2006/relationships/tableStyles" Target="tableStyles.xml" /><Relationship Id="rId5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45165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272479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694519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3CDC84-B3A9-CA95-40BB-A9058ED62880}" type="slidenum">
              <a:rPr lang="en-US"/>
              <a:t/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921484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29200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3892495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A17B00-88B9-74BA-0858-9A3510E6FABC}" type="slidenum">
              <a:rPr lang="en-US"/>
              <a:t/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484687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802347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8945218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269AA4-2B70-EA42-D83B-CF5FD841D5BA}" type="slidenum">
              <a:rPr lang="en-US"/>
              <a:t/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900298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721472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7527053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72210F-79D1-7988-5351-E708C50D099B}" type="slidenum">
              <a:rPr lang="en-US"/>
              <a:t/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902988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338448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097596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D0511C-E039-9DB3-E8C5-983CAF00A2BA}" type="slidenum">
              <a:rPr lang="en-US"/>
              <a:t/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677236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613315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9946320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238C6C5-C00C-E70C-F076-F36B673F847D}" type="slidenum">
              <a:rPr lang="en-US"/>
              <a:t/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29342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66624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544211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1D6A15-7A5A-EDCD-BCBA-A5B9A847CD0A}" type="slidenum">
              <a:rPr lang="en-US"/>
              <a:t/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95344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281466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120302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2E94EE-C72B-684D-DB84-D6F61FA0491E}" type="slidenum">
              <a:rPr lang="en-US"/>
              <a:t/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80016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125603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601160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E9928B-48B1-D776-19E2-DCF9CB2268D4}" type="slidenum">
              <a:rPr lang="en-US"/>
              <a:t/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488623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553123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2137083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B79460-D169-CC18-D3C8-CBB140B6CB98}" type="slidenum">
              <a:rPr lang="en-US"/>
              <a:t/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06343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990957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12228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2C1D63-45FC-6525-F920-06C44A07A06E}" type="slidenum">
              <a:rPr lang="en-US"/>
              <a:t/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178770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184089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708947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FD16C8-0C6B-D3A3-F03C-53F72488D338}" type="slidenum">
              <a:rPr lang="en-US"/>
              <a:t/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820113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235334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8822705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C4E02E1-3325-D694-8885-0119A5171B75}" type="slidenum">
              <a:rPr lang="en-US"/>
              <a:t/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480038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246620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9564267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738A46-561A-312B-9B83-1254BE7FDC5C}" type="slidenum">
              <a:rPr lang="en-US"/>
              <a:t/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84864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90433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3160211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798376-426A-6F8B-594E-03D0E7E42DBB}" type="slidenum">
              <a:rPr lang="en-US"/>
              <a:t/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697142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618459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469101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B12A83-EF15-E5A4-1B56-230C62C46115}" type="slidenum">
              <a:rPr lang="en-US"/>
              <a:t/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40101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1249192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066434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1C3CAF-8CF6-943A-289A-90BF401B97C2}" type="slidenum">
              <a:rPr lang="en-US"/>
              <a:t/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740307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273810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695144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2193F6-EA41-778B-9A7F-C74EB264AFB4}" type="slidenum">
              <a:rPr lang="en-US"/>
              <a:t/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794808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029969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7615930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CD52F8-27FB-12AF-085B-125577B15BAB}" type="slidenum">
              <a:rPr lang="en-US"/>
              <a:t/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65929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921385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854903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B3ECDD-F2D2-551A-CBFC-FF35076B0030}" type="slidenum">
              <a:rPr lang="en-US"/>
              <a:t/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33603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804891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605686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003DE6-D02B-B549-A2E0-F1DCFB65DD1D}" type="slidenum">
              <a:rPr lang="en-US"/>
              <a:t/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00068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680164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596544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F4C53A-0827-3C0D-A7FE-AE0CA2723C94}" type="slidenum">
              <a:rPr lang="en-US"/>
              <a:t/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265874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080778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096272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7D7956-ED48-0972-FE6E-479527AACF66}" type="slidenum">
              <a:rPr lang="en-US"/>
              <a:t/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091818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630693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63255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86A6BA-CB83-B756-FBD1-635A46444EBE}" type="slidenum">
              <a:rPr lang="en-US"/>
              <a:t/>
            </a:fld>
            <a:endParaRPr lang="en-US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633305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315284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6108705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943D0C-C147-4DA1-818A-F44515578FD2}" type="slidenum">
              <a:rPr lang="en-US"/>
              <a:t/>
            </a:fld>
            <a:endParaRPr lang="en-US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79514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57009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4972845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482472-CD5D-E241-614C-D160082AAA35}" type="slidenum">
              <a:rPr lang="en-US"/>
              <a:t/>
            </a:fld>
            <a:endParaRPr lang="en-US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955335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23817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6690595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49DB98-8D03-FF2C-D316-D01599D7308C}" type="slidenum">
              <a:rPr lang="en-US"/>
              <a:t/>
            </a:fld>
            <a:endParaRPr lang="en-US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3241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928743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3412791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7BC97F-6A3A-856C-8389-57ABFC624FFF}" type="slidenum">
              <a:rPr lang="en-US"/>
              <a:t/>
            </a:fld>
            <a:endParaRPr lang="en-US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566598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93238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856238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976B2E-CD45-1C9B-B7E6-D0077F8F1CFA}" type="slidenum">
              <a:rPr lang="en-US"/>
              <a:t/>
            </a:fld>
            <a:endParaRPr lang="en-US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27282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585159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8186675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FAE8C8-23C2-25EF-E99E-5FA43970FC5A}" type="slidenum">
              <a:rPr lang="en-US"/>
              <a:t/>
            </a:fld>
            <a:endParaRPr lang="en-US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352626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316790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192663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CE9706-7796-A29B-6D30-4AB1A8F3ABA6}" type="slidenum">
              <a:rPr lang="en-US"/>
              <a:t/>
            </a:fld>
            <a:endParaRPr lang="en-US"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502260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256130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330982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A8C606-4090-204E-9126-DA026CF1AC41}" type="slidenum">
              <a:rPr lang="en-US"/>
              <a:t/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006094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81497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87925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E80DED-EE4A-C825-B697-0B311A5A26C9}" type="slidenum">
              <a:rPr lang="en-US"/>
              <a:t/>
            </a:fld>
            <a:endParaRPr lang="en-US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45022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853761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3034915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2D08B9-2298-98FB-AB5A-6F453B92BBC6}" type="slidenum">
              <a:rPr lang="en-US"/>
              <a:t/>
            </a:fld>
            <a:endParaRPr lang="en-US"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686894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561199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7232392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34D0A0-6535-17A3-9524-72B964450DE3}" type="slidenum">
              <a:rPr lang="en-US"/>
              <a:t/>
            </a:fld>
            <a:endParaRPr lang="en-US"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944757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023880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59324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016118-F31F-ECBD-7AD0-56A6D647165A}" type="slidenum">
              <a:rPr lang="en-US"/>
              <a:t/>
            </a:fld>
            <a:endParaRPr lang="en-US"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59502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332648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343535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21E224-09AB-1873-7837-2168E7DEA2C4}" type="slidenum">
              <a:rPr lang="en-US"/>
              <a:t/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123344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5172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503102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4E7018-6C33-40FB-6856-B354FF4479A6}" type="slidenum">
              <a:rPr lang="en-US"/>
              <a:t/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959506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894163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782572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A44DDC-6D21-B3D8-658A-D5643271B145}" type="slidenum">
              <a:rPr lang="en-US"/>
              <a:t/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50265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378448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292850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027E4A-81CA-5052-8F94-13E4753CCE37}" type="slidenum">
              <a:rPr lang="en-US"/>
              <a:t/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883346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066514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4106005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797F35-7A8F-2AF6-CD63-1A6B7B01E39F}" type="slidenum">
              <a:rPr lang="en-US"/>
              <a:t/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25059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88441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618396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F25BD6-A3BA-5B9C-AB5A-560F52037B0E}" type="slidenum">
              <a:rPr lang="en-US"/>
              <a:t/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.png"/><Relationship Id="rId5" Type="http://schemas.openxmlformats.org/officeDocument/2006/relationships/image" Target="../media/image44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4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68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Relationship Id="rId4" Type="http://schemas.openxmlformats.org/officeDocument/2006/relationships/image" Target="../media/image4.png"/><Relationship Id="rId5" Type="http://schemas.openxmlformats.org/officeDocument/2006/relationships/image" Target="../media/image7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TypeScript</a:t>
            </a:r>
            <a:endParaRPr lang="en-US"/>
          </a:p>
        </p:txBody>
      </p:sp>
      <p:pic>
        <p:nvPicPr>
          <p:cNvPr id="13036244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429249" y="2917031"/>
            <a:ext cx="2633852" cy="2640783"/>
          </a:xfrm>
          <a:prstGeom prst="flowChartAlternateProcess">
            <a:avLst/>
          </a:prstGeom>
        </p:spPr>
      </p:pic>
      <p:pic>
        <p:nvPicPr>
          <p:cNvPr id="104426912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61810" y="4467542"/>
            <a:ext cx="1217470" cy="1090272"/>
          </a:xfrm>
          <a:prstGeom prst="flowChartAlternateProcess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793242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576315" y="2432276"/>
            <a:ext cx="5543416" cy="3321304"/>
          </a:xfrm>
          <a:prstGeom prst="rect">
            <a:avLst/>
          </a:prstGeom>
        </p:spPr>
      </p:pic>
      <p:sp>
        <p:nvSpPr>
          <p:cNvPr id="1321140055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91205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Never</a:t>
            </a:r>
            <a:endParaRPr lang="en-US"/>
          </a:p>
        </p:txBody>
      </p:sp>
      <p:sp>
        <p:nvSpPr>
          <p:cNvPr id="1207449294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68472404" name=""/>
          <p:cNvSpPr txBox="1"/>
          <p:nvPr/>
        </p:nvSpPr>
        <p:spPr bwMode="auto">
          <a:xfrm flipH="0" flipV="0">
            <a:off x="1523999" y="2721519"/>
            <a:ext cx="5810734" cy="29310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The never type represents values that NEVER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occur. We might use it to annotate a function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that always throws an exception, or a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function that never finishes executing.</a:t>
            </a:r>
            <a:endParaRPr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endParaRPr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Don't confuse with </a:t>
            </a: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void 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- void returns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undefined or null, which is technically still a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type of value. With </a:t>
            </a: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never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, a function doesn't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even finish executing.</a:t>
            </a:r>
            <a:endParaRPr/>
          </a:p>
        </p:txBody>
      </p:sp>
      <p:pic>
        <p:nvPicPr>
          <p:cNvPr id="99434379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933683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81586" y="2253451"/>
            <a:ext cx="6353098" cy="3694570"/>
          </a:xfrm>
          <a:prstGeom prst="rect">
            <a:avLst/>
          </a:prstGeom>
        </p:spPr>
      </p:pic>
      <p:pic>
        <p:nvPicPr>
          <p:cNvPr id="17761091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454057" y="5842566"/>
            <a:ext cx="1084053" cy="1014485"/>
          </a:xfrm>
          <a:prstGeom prst="rect">
            <a:avLst/>
          </a:prstGeom>
        </p:spPr>
      </p:pic>
      <p:sp>
        <p:nvSpPr>
          <p:cNvPr id="818463561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345406" y="1207407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Array Types</a:t>
            </a:r>
            <a:endParaRPr lang="en-US"/>
          </a:p>
        </p:txBody>
      </p:sp>
      <p:sp>
        <p:nvSpPr>
          <p:cNvPr id="212577280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51811104" name=""/>
          <p:cNvSpPr txBox="1"/>
          <p:nvPr/>
        </p:nvSpPr>
        <p:spPr bwMode="auto">
          <a:xfrm flipH="0" flipV="0">
            <a:off x="1268865" y="2934131"/>
            <a:ext cx="5817934" cy="23000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Arrays 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can be typed using a type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annotation followed by empty array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brackets, like </a:t>
            </a: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number[ ] 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for an array of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numbers.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Note: these arrays only allow data of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that one type inside them</a:t>
            </a:r>
            <a:endParaRPr/>
          </a:p>
        </p:txBody>
      </p:sp>
      <p:pic>
        <p:nvPicPr>
          <p:cNvPr id="130406836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109450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550374" y="2228169"/>
            <a:ext cx="5270024" cy="3528331"/>
          </a:xfrm>
          <a:prstGeom prst="rect">
            <a:avLst/>
          </a:prstGeom>
        </p:spPr>
      </p:pic>
      <p:sp>
        <p:nvSpPr>
          <p:cNvPr id="1112138440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Any</a:t>
            </a:r>
            <a:endParaRPr lang="en-US"/>
          </a:p>
        </p:txBody>
      </p:sp>
      <p:sp>
        <p:nvSpPr>
          <p:cNvPr id="643765229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21310610" name=""/>
          <p:cNvSpPr txBox="1"/>
          <p:nvPr/>
        </p:nvSpPr>
        <p:spPr bwMode="auto">
          <a:xfrm flipH="0" flipV="0">
            <a:off x="1523999" y="2861241"/>
            <a:ext cx="5805694" cy="23000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US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'</a:t>
            </a:r>
            <a:r>
              <a:rPr lang="en-US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any</a:t>
            </a:r>
            <a:r>
              <a:rPr lang="en-US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'</a:t>
            </a:r>
            <a:r>
              <a:rPr lang="en-US" sz="1800" b="1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is an escape hatch! It turns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off type checking for this variable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so you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can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do your thing.</a:t>
            </a: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NOTE: it sort of defeats the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purpose of TS and types, so use it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sparingly!</a:t>
            </a:r>
            <a:endParaRPr/>
          </a:p>
        </p:txBody>
      </p:sp>
      <p:pic>
        <p:nvPicPr>
          <p:cNvPr id="12462221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8221987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6337416" y="1632627"/>
            <a:ext cx="4660297" cy="901698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Unknown</a:t>
            </a:r>
            <a:endParaRPr lang="en-US"/>
          </a:p>
        </p:txBody>
      </p:sp>
      <p:sp>
        <p:nvSpPr>
          <p:cNvPr id="1727743185" name="Title 1"/>
          <p:cNvSpPr>
            <a:spLocks noGrp="1"/>
          </p:cNvSpPr>
          <p:nvPr/>
        </p:nvSpPr>
        <p:spPr bwMode="auto">
          <a:xfrm flipH="0" flipV="0">
            <a:off x="1591204" y="2355735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5408023" name=""/>
          <p:cNvSpPr txBox="1"/>
          <p:nvPr/>
        </p:nvSpPr>
        <p:spPr bwMode="auto">
          <a:xfrm flipH="0" flipV="0">
            <a:off x="6337416" y="2831986"/>
            <a:ext cx="4814137" cy="23000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Unknown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 is like a type-safe version of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any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. Variables typed as unknown can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be assigned to values of any type.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However, variables with explicit types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can't be assigned to </a:t>
            </a: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unknown 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without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using a type check first.</a:t>
            </a:r>
            <a:endParaRPr/>
          </a:p>
        </p:txBody>
      </p:sp>
      <p:pic>
        <p:nvPicPr>
          <p:cNvPr id="16535870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pic>
        <p:nvPicPr>
          <p:cNvPr id="19161915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68315" y="1632627"/>
            <a:ext cx="4835614" cy="3883924"/>
          </a:xfrm>
          <a:prstGeom prst="rect">
            <a:avLst/>
          </a:prstGeom>
        </p:spPr>
      </p:pic>
      <p:pic>
        <p:nvPicPr>
          <p:cNvPr id="82724377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9883057" y="5132062"/>
            <a:ext cx="1589464" cy="1589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E1B28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782179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56515" y="1301182"/>
            <a:ext cx="9603603" cy="10630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 algn="l">
              <a:lnSpc>
                <a:spcPct val="114999"/>
              </a:lnSpc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The Difference</a:t>
            </a:r>
            <a:endParaRPr lang="en-US"/>
          </a:p>
        </p:txBody>
      </p:sp>
      <p:sp>
        <p:nvSpPr>
          <p:cNvPr id="1982835312" name="Title 1"/>
          <p:cNvSpPr>
            <a:spLocks noGrp="1"/>
          </p:cNvSpPr>
          <p:nvPr/>
        </p:nvSpPr>
        <p:spPr bwMode="auto">
          <a:xfrm flipH="0" flipV="0">
            <a:off x="1523999" y="448185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684345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sp>
        <p:nvSpPr>
          <p:cNvPr id="1467534773" name=""/>
          <p:cNvSpPr txBox="1"/>
          <p:nvPr/>
        </p:nvSpPr>
        <p:spPr bwMode="auto">
          <a:xfrm flipH="0" flipV="0">
            <a:off x="1256515" y="2687409"/>
            <a:ext cx="5352764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2800" b="1" i="0" u="none" strike="noStrike" cap="none" spc="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Unknown: "I don't know"</a:t>
            </a:r>
            <a:endParaRPr/>
          </a:p>
        </p:txBody>
      </p:sp>
      <p:sp>
        <p:nvSpPr>
          <p:cNvPr id="888904063" name=""/>
          <p:cNvSpPr txBox="1"/>
          <p:nvPr/>
        </p:nvSpPr>
        <p:spPr bwMode="auto">
          <a:xfrm flipH="0" flipV="0">
            <a:off x="1256515" y="4566216"/>
            <a:ext cx="536212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Any: “I don’t care”</a:t>
            </a:r>
            <a:endParaRPr/>
          </a:p>
        </p:txBody>
      </p:sp>
      <p:sp>
        <p:nvSpPr>
          <p:cNvPr id="1802082555" name=""/>
          <p:cNvSpPr txBox="1"/>
          <p:nvPr/>
        </p:nvSpPr>
        <p:spPr bwMode="auto">
          <a:xfrm flipH="0" flipV="0">
            <a:off x="1256515" y="3205929"/>
            <a:ext cx="7122691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You don't know what the value type is just yet, but</a:t>
            </a:r>
            <a:endParaRPr>
              <a:solidFill>
                <a:srgbClr val="632B2B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it's coming! To work with this variable, we'll do</a:t>
            </a:r>
            <a:endParaRPr>
              <a:solidFill>
                <a:srgbClr val="632B2B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type-checks so we only do certain things</a:t>
            </a:r>
            <a:endParaRPr>
              <a:solidFill>
                <a:srgbClr val="632B2B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depending on the type that comes back.</a:t>
            </a:r>
            <a:endParaRPr/>
          </a:p>
        </p:txBody>
      </p:sp>
      <p:sp>
        <p:nvSpPr>
          <p:cNvPr id="75711670" name=""/>
          <p:cNvSpPr txBox="1"/>
          <p:nvPr/>
        </p:nvSpPr>
        <p:spPr bwMode="auto">
          <a:xfrm flipH="0" flipV="0">
            <a:off x="1256515" y="5198880"/>
            <a:ext cx="6477072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Couldn't care less what type this variable is or</a:t>
            </a:r>
            <a:endParaRPr b="0">
              <a:solidFill>
                <a:srgbClr val="632B2B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b="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ends up being, for reasons Typescript won't</a:t>
            </a:r>
            <a:endParaRPr b="0">
              <a:solidFill>
                <a:srgbClr val="632B2B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b="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understand. Turn off type-checking and let's get</a:t>
            </a:r>
            <a:endParaRPr b="0">
              <a:solidFill>
                <a:srgbClr val="632B2B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b="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to work unobstructed.</a:t>
            </a:r>
            <a:endParaRPr/>
          </a:p>
        </p:txBody>
      </p:sp>
      <p:pic>
        <p:nvPicPr>
          <p:cNvPr id="11012426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580772" y="899381"/>
            <a:ext cx="4174203" cy="5399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C5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06154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861431" y="3726541"/>
            <a:ext cx="6518651" cy="2502767"/>
          </a:xfrm>
          <a:prstGeom prst="rect">
            <a:avLst/>
          </a:prstGeom>
        </p:spPr>
      </p:pic>
      <p:sp>
        <p:nvSpPr>
          <p:cNvPr id="200007957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692388"/>
            <a:ext cx="9144000" cy="14814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defRPr/>
            </a:pPr>
            <a:r>
              <a:rPr lang="en-US" sz="9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Other Types</a:t>
            </a:r>
            <a:endParaRPr lang="en-US"/>
          </a:p>
        </p:txBody>
      </p:sp>
      <p:sp>
        <p:nvSpPr>
          <p:cNvPr id="165974737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905157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27609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118774" y="2148227"/>
            <a:ext cx="5086001" cy="3808025"/>
          </a:xfrm>
          <a:prstGeom prst="rect">
            <a:avLst/>
          </a:prstGeom>
        </p:spPr>
      </p:pic>
      <p:sp>
        <p:nvSpPr>
          <p:cNvPr id="1065700683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481477" y="1164885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Union Types</a:t>
            </a:r>
            <a:r>
              <a:rPr lang="en-US">
                <a:latin typeface="DejaVu Sans"/>
                <a:ea typeface="DejaVu Sans"/>
                <a:cs typeface="DejaVu Sans"/>
              </a:rPr>
              <a:t> </a:t>
            </a:r>
            <a:endParaRPr lang="en-US"/>
          </a:p>
        </p:txBody>
      </p:sp>
      <p:sp>
        <p:nvSpPr>
          <p:cNvPr id="1596571587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68616652" name=""/>
          <p:cNvSpPr txBox="1"/>
          <p:nvPr/>
        </p:nvSpPr>
        <p:spPr bwMode="auto">
          <a:xfrm flipH="0" flipV="0">
            <a:off x="1378593" y="2617673"/>
            <a:ext cx="7320679" cy="29310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Union types allow us to give a value a few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different possible types. If the eventual value's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type is included, Typescript will be happy.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We can create a union type by using the single 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|</a:t>
            </a:r>
            <a:r>
              <a:rPr sz="1800">
                <a:latin typeface="DejaVu Sans"/>
                <a:ea typeface="DejaVu Sans"/>
                <a:cs typeface="DejaVu Sans"/>
              </a:rPr>
              <a:t> </a:t>
            </a:r>
            <a:r>
              <a:rPr sz="1800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(pipe character)</a:t>
            </a:r>
            <a:r>
              <a:rPr sz="1800">
                <a:latin typeface="DejaVu Sans"/>
                <a:ea typeface="DejaVu Sans"/>
                <a:cs typeface="DejaVu Sans"/>
              </a:rPr>
              <a:t> to separate the types we want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to include. It's like saying, "This thing is allowed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to be this, this, or this". Typescript will enforce it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from there.</a:t>
            </a:r>
            <a:endParaRPr>
              <a:latin typeface="DejaVu Sans"/>
              <a:cs typeface="DejaVu Sans"/>
            </a:endParaRPr>
          </a:p>
        </p:txBody>
      </p:sp>
      <p:pic>
        <p:nvPicPr>
          <p:cNvPr id="35876545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pic>
        <p:nvPicPr>
          <p:cNvPr id="6587662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931044" y="5779109"/>
            <a:ext cx="1376417" cy="1032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984655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85668" y="2125681"/>
            <a:ext cx="6089783" cy="3735180"/>
          </a:xfrm>
          <a:prstGeom prst="rect">
            <a:avLst/>
          </a:prstGeom>
        </p:spPr>
      </p:pic>
      <p:sp>
        <p:nvSpPr>
          <p:cNvPr id="1720763417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459240"/>
            <a:ext cx="9144000" cy="156482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Unions -</a:t>
            </a:r>
            <a:b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</a:b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Narrowing the Type</a:t>
            </a:r>
            <a:r>
              <a:rPr lang="en-US"/>
              <a:t> </a:t>
            </a:r>
            <a:endParaRPr lang="en-US"/>
          </a:p>
        </p:txBody>
      </p:sp>
      <p:sp>
        <p:nvSpPr>
          <p:cNvPr id="2138311562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91234137" name=""/>
          <p:cNvSpPr txBox="1"/>
          <p:nvPr/>
        </p:nvSpPr>
        <p:spPr bwMode="auto">
          <a:xfrm flipH="0" flipV="0">
            <a:off x="570669" y="2532629"/>
            <a:ext cx="7322119" cy="28959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GB" sz="20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Narrowing the Type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 is simply doing a type</a:t>
            </a:r>
            <a:endParaRPr sz="20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check before working with a value. If your</a:t>
            </a:r>
            <a:endParaRPr sz="20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value is a string you may want to use it</a:t>
            </a:r>
            <a:endParaRPr sz="20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differently than if you got a number.</a:t>
            </a:r>
            <a:endParaRPr sz="20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Since unions allow multiple types for a value,</a:t>
            </a:r>
            <a:endParaRPr sz="20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it's good to check what came through</a:t>
            </a:r>
            <a:endParaRPr sz="20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before working with it.</a:t>
            </a:r>
            <a:endParaRPr/>
          </a:p>
        </p:txBody>
      </p:sp>
      <p:pic>
        <p:nvPicPr>
          <p:cNvPr id="20012346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395731" y="5749017"/>
            <a:ext cx="1224642" cy="1224642"/>
          </a:xfrm>
          <a:prstGeom prst="rect">
            <a:avLst/>
          </a:prstGeom>
        </p:spPr>
      </p:pic>
      <p:pic>
        <p:nvPicPr>
          <p:cNvPr id="14634102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939296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0937" y="1700779"/>
            <a:ext cx="6880111" cy="3387426"/>
          </a:xfrm>
          <a:prstGeom prst="rect">
            <a:avLst/>
          </a:prstGeom>
        </p:spPr>
      </p:pic>
      <p:sp>
        <p:nvSpPr>
          <p:cNvPr id="147650837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 Assertions</a:t>
            </a:r>
            <a:r>
              <a:rPr lang="en-US"/>
              <a:t> </a:t>
            </a:r>
            <a:endParaRPr lang="en-US"/>
          </a:p>
        </p:txBody>
      </p:sp>
      <p:sp>
        <p:nvSpPr>
          <p:cNvPr id="271226316" name="Title 1"/>
          <p:cNvSpPr>
            <a:spLocks noGrp="1"/>
          </p:cNvSpPr>
          <p:nvPr/>
        </p:nvSpPr>
        <p:spPr bwMode="auto">
          <a:xfrm flipH="0" flipV="0">
            <a:off x="1523999" y="448185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571640493" name=""/>
          <p:cNvSpPr txBox="1"/>
          <p:nvPr/>
        </p:nvSpPr>
        <p:spPr bwMode="auto">
          <a:xfrm flipH="0" flipV="0">
            <a:off x="1523999" y="4779984"/>
            <a:ext cx="9340311" cy="16691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Sometimes you might have more specific information about a value's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type, and you want to make sure Typescript knows it too.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You can assert a value's type by using the </a:t>
            </a:r>
            <a:r>
              <a:rPr sz="1800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'as'</a:t>
            </a:r>
            <a:r>
              <a:rPr sz="1800">
                <a:latin typeface="DejaVu Sans"/>
                <a:ea typeface="DejaVu Sans"/>
                <a:cs typeface="DejaVu Sans"/>
              </a:rPr>
              <a:t> keyword, followed by the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specific type you want to assert.</a:t>
            </a:r>
            <a:endParaRPr/>
          </a:p>
        </p:txBody>
      </p:sp>
      <p:pic>
        <p:nvPicPr>
          <p:cNvPr id="57488608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605396" y="5995442"/>
            <a:ext cx="1077682" cy="873102"/>
          </a:xfrm>
          <a:prstGeom prst="rect">
            <a:avLst/>
          </a:prstGeom>
        </p:spPr>
      </p:pic>
      <p:pic>
        <p:nvPicPr>
          <p:cNvPr id="8861447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324750" y="5995442"/>
            <a:ext cx="1077681" cy="873101"/>
          </a:xfrm>
          <a:prstGeom prst="rect">
            <a:avLst/>
          </a:prstGeom>
        </p:spPr>
      </p:pic>
      <p:pic>
        <p:nvPicPr>
          <p:cNvPr id="11306067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444505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17115" y="2246879"/>
            <a:ext cx="5431398" cy="3429000"/>
          </a:xfrm>
          <a:prstGeom prst="rect">
            <a:avLst/>
          </a:prstGeom>
        </p:spPr>
      </p:pic>
      <p:sp>
        <p:nvSpPr>
          <p:cNvPr id="1059591138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43352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Literal Types</a:t>
            </a:r>
            <a:r>
              <a:rPr lang="en-US"/>
              <a:t> </a:t>
            </a:r>
            <a:endParaRPr lang="en-US"/>
          </a:p>
        </p:txBody>
      </p:sp>
      <p:sp>
        <p:nvSpPr>
          <p:cNvPr id="132073672" name="Title 1"/>
          <p:cNvSpPr>
            <a:spLocks noGrp="1"/>
          </p:cNvSpPr>
          <p:nvPr/>
        </p:nvSpPr>
        <p:spPr bwMode="auto">
          <a:xfrm flipH="0" flipV="0">
            <a:off x="1523999" y="448185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8566112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sp>
        <p:nvSpPr>
          <p:cNvPr id="1927248768" name=""/>
          <p:cNvSpPr txBox="1"/>
          <p:nvPr/>
        </p:nvSpPr>
        <p:spPr bwMode="auto">
          <a:xfrm flipH="0" flipV="0">
            <a:off x="1243352" y="2687886"/>
            <a:ext cx="6618162" cy="2545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Literal types are not just types - but</a:t>
            </a: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the values themselves too!</a:t>
            </a: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On it's own, they may not seem useful,</a:t>
            </a: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but combine them with unions and you</a:t>
            </a: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can have very fine-tuned type options</a:t>
            </a: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for Typescript to enforce.</a:t>
            </a:r>
            <a:endParaRPr>
              <a:latin typeface="DejaVu Sans"/>
              <a:cs typeface="DejaVu Sans"/>
            </a:endParaRPr>
          </a:p>
        </p:txBody>
      </p:sp>
      <p:pic>
        <p:nvPicPr>
          <p:cNvPr id="97893453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818685" y="5675879"/>
            <a:ext cx="1268674" cy="95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782646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102808" y="4219739"/>
            <a:ext cx="2734405" cy="2628230"/>
          </a:xfrm>
          <a:prstGeom prst="rect">
            <a:avLst/>
          </a:prstGeom>
        </p:spPr>
      </p:pic>
      <p:sp>
        <p:nvSpPr>
          <p:cNvPr id="441096759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What is TypeScript ?</a:t>
            </a:r>
            <a:endParaRPr lang="en-US"/>
          </a:p>
        </p:txBody>
      </p:sp>
      <p:sp>
        <p:nvSpPr>
          <p:cNvPr id="294370480" name="Title 1"/>
          <p:cNvSpPr>
            <a:spLocks noGrp="1"/>
          </p:cNvSpPr>
          <p:nvPr/>
        </p:nvSpPr>
        <p:spPr bwMode="auto">
          <a:xfrm flipH="0" flipV="0">
            <a:off x="1676399" y="3070111"/>
            <a:ext cx="9144000" cy="2057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80000" lnSpcReduction="40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TypeScript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DejaVu Sans"/>
                <a:ea typeface="DejaVu Sans"/>
                <a:cs typeface="DejaVu Sans"/>
              </a:rPr>
              <a:t> is...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 lang="en-US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JavaScript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DejaVu Sans"/>
                <a:ea typeface="DejaVu Sans"/>
                <a:cs typeface="DejaVu Sans"/>
              </a:rPr>
              <a:t> with types</a:t>
            </a:r>
            <a:endParaRPr b="1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defRPr/>
            </a:pPr>
            <a:endParaRPr lang="en-US"/>
          </a:p>
        </p:txBody>
      </p:sp>
      <p:pic>
        <p:nvPicPr>
          <p:cNvPr id="178897696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81181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79445" y="5594326"/>
            <a:ext cx="894179" cy="1278888"/>
          </a:xfrm>
          <a:prstGeom prst="rect">
            <a:avLst/>
          </a:prstGeom>
        </p:spPr>
      </p:pic>
      <p:pic>
        <p:nvPicPr>
          <p:cNvPr id="12246796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6185" y="1273118"/>
            <a:ext cx="6423187" cy="4226718"/>
          </a:xfrm>
          <a:prstGeom prst="rect">
            <a:avLst/>
          </a:prstGeom>
        </p:spPr>
      </p:pic>
      <p:sp>
        <p:nvSpPr>
          <p:cNvPr id="1827003874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6430215" y="1819728"/>
            <a:ext cx="3052271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Tuples</a:t>
            </a:r>
            <a:r>
              <a:rPr lang="en-US"/>
              <a:t> </a:t>
            </a:r>
            <a:endParaRPr lang="en-US"/>
          </a:p>
        </p:txBody>
      </p:sp>
      <p:sp>
        <p:nvSpPr>
          <p:cNvPr id="25502485" name="Title 1"/>
          <p:cNvSpPr>
            <a:spLocks noGrp="1"/>
          </p:cNvSpPr>
          <p:nvPr/>
        </p:nvSpPr>
        <p:spPr bwMode="auto">
          <a:xfrm flipH="0" flipV="0">
            <a:off x="1523999" y="448185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69731920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sp>
        <p:nvSpPr>
          <p:cNvPr id="1117283382" name=""/>
          <p:cNvSpPr txBox="1"/>
          <p:nvPr/>
        </p:nvSpPr>
        <p:spPr bwMode="auto">
          <a:xfrm flipH="0" flipV="0">
            <a:off x="6328162" y="3135379"/>
            <a:ext cx="5860685" cy="21949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Tuples are a special type exclusive to</a:t>
            </a: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TypeScript (they don't exist in JS)</a:t>
            </a: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Tuples are arrays of fixed lengths and ordered</a:t>
            </a:r>
            <a:endParaRPr sz="20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2000">
                <a:latin typeface="DejaVu Sans"/>
                <a:ea typeface="DejaVu Sans"/>
                <a:cs typeface="DejaVu Sans"/>
              </a:rPr>
              <a:t>with specific types - like super rigid arrays.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989406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30158" y="940250"/>
            <a:ext cx="2645265" cy="5667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5305150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1106" y="1837528"/>
            <a:ext cx="3052271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Enums</a:t>
            </a:r>
            <a:r>
              <a:rPr lang="en-US"/>
              <a:t> </a:t>
            </a:r>
            <a:endParaRPr lang="en-US"/>
          </a:p>
        </p:txBody>
      </p:sp>
      <p:sp>
        <p:nvSpPr>
          <p:cNvPr id="1261478963" name="Title 1"/>
          <p:cNvSpPr>
            <a:spLocks noGrp="1"/>
          </p:cNvSpPr>
          <p:nvPr/>
        </p:nvSpPr>
        <p:spPr bwMode="auto">
          <a:xfrm flipH="0" flipV="0">
            <a:off x="1523999" y="448185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67918435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pic>
        <p:nvPicPr>
          <p:cNvPr id="142926810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790213" y="982773"/>
            <a:ext cx="2721088" cy="2611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587998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790213" y="3724954"/>
            <a:ext cx="2721088" cy="2864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29183275" name=""/>
          <p:cNvSpPr txBox="1"/>
          <p:nvPr/>
        </p:nvSpPr>
        <p:spPr bwMode="auto">
          <a:xfrm flipH="0" flipV="0">
            <a:off x="1521106" y="3080180"/>
            <a:ext cx="5014755" cy="261554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Enums allow us to define a </a:t>
            </a:r>
            <a:r>
              <a:rPr sz="1800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set of named </a:t>
            </a:r>
            <a:r>
              <a:rPr sz="1800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constants</a:t>
            </a:r>
            <a:r>
              <a:rPr sz="1800">
                <a:latin typeface="DejaVu Sans"/>
                <a:ea typeface="DejaVu Sans"/>
                <a:cs typeface="DejaVu Sans"/>
              </a:rPr>
              <a:t>. </a:t>
            </a:r>
            <a:endParaRPr sz="1800">
              <a:latin typeface="DejaVu Sans"/>
              <a:ea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 sz="1800" b="1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We can give these constants</a:t>
            </a:r>
            <a:endParaRPr sz="1800">
              <a:latin typeface="DejaVu Sans"/>
              <a:ea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numeric or string values.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There's quite a few options when it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sz="1800">
                <a:latin typeface="DejaVu Sans"/>
                <a:ea typeface="DejaVu Sans"/>
                <a:cs typeface="DejaVu Sans"/>
              </a:rPr>
              <a:t>comes to enums!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C5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41339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028308" y="3109174"/>
            <a:ext cx="2963229" cy="2491806"/>
          </a:xfrm>
          <a:prstGeom prst="rect">
            <a:avLst/>
          </a:prstGeom>
        </p:spPr>
      </p:pic>
      <p:sp>
        <p:nvSpPr>
          <p:cNvPr id="1342370465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26368" y="1707526"/>
            <a:ext cx="9672107" cy="14016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 algn="ctr">
              <a:defRPr/>
            </a:pPr>
            <a:r>
              <a:rPr lang="en-US" sz="72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Aliases &amp; Interfaces</a:t>
            </a:r>
            <a:endParaRPr lang="en-US"/>
          </a:p>
        </p:txBody>
      </p:sp>
      <p:sp>
        <p:nvSpPr>
          <p:cNvPr id="503963237" name="Title 1"/>
          <p:cNvSpPr>
            <a:spLocks noGrp="1"/>
          </p:cNvSpPr>
          <p:nvPr/>
        </p:nvSpPr>
        <p:spPr bwMode="auto">
          <a:xfrm flipH="0" flipV="0">
            <a:off x="1591205" y="194752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5315816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44625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18649" y="2236673"/>
            <a:ext cx="5837106" cy="3587684"/>
          </a:xfrm>
          <a:prstGeom prst="rect">
            <a:avLst/>
          </a:prstGeom>
        </p:spPr>
      </p:pic>
      <p:sp>
        <p:nvSpPr>
          <p:cNvPr id="1239796408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91205" y="1249929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 Alias</a:t>
            </a:r>
            <a:endParaRPr lang="en-US"/>
          </a:p>
        </p:txBody>
      </p:sp>
      <p:sp>
        <p:nvSpPr>
          <p:cNvPr id="1801401143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59746883" name=""/>
          <p:cNvSpPr txBox="1"/>
          <p:nvPr/>
        </p:nvSpPr>
        <p:spPr bwMode="auto">
          <a:xfrm flipH="0" flipV="0">
            <a:off x="1481477" y="2721519"/>
            <a:ext cx="5813974" cy="261554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Instead of writing out object types in an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annotation, we can declare them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separately in a </a:t>
            </a: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type alias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, which is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simply the desired shape of the object.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This allows us to make our code more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readable and even reuse the types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elsewhere in our code.</a:t>
            </a:r>
            <a:endParaRPr>
              <a:latin typeface="DejaVu Sans"/>
              <a:cs typeface="DejaVu Sans"/>
            </a:endParaRPr>
          </a:p>
        </p:txBody>
      </p:sp>
      <p:pic>
        <p:nvPicPr>
          <p:cNvPr id="117229095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0698189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1106" y="1837528"/>
            <a:ext cx="5785098" cy="9016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Interfaces</a:t>
            </a:r>
            <a:r>
              <a:rPr lang="en-US"/>
              <a:t> </a:t>
            </a:r>
            <a:endParaRPr lang="en-US"/>
          </a:p>
        </p:txBody>
      </p:sp>
      <p:sp>
        <p:nvSpPr>
          <p:cNvPr id="603444625" name="Title 1"/>
          <p:cNvSpPr>
            <a:spLocks noGrp="1"/>
          </p:cNvSpPr>
          <p:nvPr/>
        </p:nvSpPr>
        <p:spPr bwMode="auto">
          <a:xfrm flipH="0" flipV="0">
            <a:off x="1523999" y="448185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5009162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sp>
        <p:nvSpPr>
          <p:cNvPr id="1548755647" name=""/>
          <p:cNvSpPr txBox="1"/>
          <p:nvPr/>
        </p:nvSpPr>
        <p:spPr bwMode="auto">
          <a:xfrm flipH="0" flipV="0">
            <a:off x="1614301" y="3155632"/>
            <a:ext cx="5199364" cy="23000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defRPr/>
            </a:pPr>
            <a:r>
              <a:rPr>
                <a:latin typeface="DejaVu Sans"/>
                <a:ea typeface="DejaVu Sans"/>
                <a:cs typeface="DejaVu Sans"/>
              </a:rPr>
              <a:t>Interfaces serve almost the exact</a:t>
            </a: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>
                <a:latin typeface="DejaVu Sans"/>
                <a:ea typeface="DejaVu Sans"/>
                <a:cs typeface="DejaVu Sans"/>
              </a:rPr>
              <a:t>same purpose as type aliases</a:t>
            </a: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>
                <a:latin typeface="DejaVu Sans"/>
                <a:ea typeface="DejaVu Sans"/>
                <a:cs typeface="DejaVu Sans"/>
              </a:rPr>
              <a:t>(with a slightly different syntax).</a:t>
            </a: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>
                <a:latin typeface="DejaVu Sans"/>
                <a:ea typeface="DejaVu Sans"/>
                <a:cs typeface="DejaVu Sans"/>
              </a:rPr>
              <a:t>We can use them to create</a:t>
            </a: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>
                <a:latin typeface="DejaVu Sans"/>
                <a:ea typeface="DejaVu Sans"/>
                <a:cs typeface="DejaVu Sans"/>
              </a:rPr>
              <a:t>reusable, modular types that</a:t>
            </a: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>
                <a:latin typeface="DejaVu Sans"/>
                <a:ea typeface="DejaVu Sans"/>
                <a:cs typeface="DejaVu Sans"/>
              </a:rPr>
              <a:t>describe the shapes of objects</a:t>
            </a:r>
            <a:endParaRPr/>
          </a:p>
        </p:txBody>
      </p:sp>
      <p:pic>
        <p:nvPicPr>
          <p:cNvPr id="13445854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28633" y="3156792"/>
            <a:ext cx="5767928" cy="2421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E1B28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94137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56515" y="3358327"/>
            <a:ext cx="3673847" cy="3214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4372604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336794" y="773905"/>
            <a:ext cx="9603603" cy="17442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lnSpc>
                <a:spcPct val="114999"/>
              </a:lnSpc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Types vs. Interfaces</a:t>
            </a:r>
            <a:br>
              <a:rPr lang="en-US"/>
            </a:br>
            <a:r>
              <a:rPr lang="en-US" sz="1800" b="0" i="0" u="none" strike="noStrike" cap="none" spc="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Adding new properties</a:t>
            </a:r>
            <a:r>
              <a:rPr lang="en-US">
                <a:latin typeface="DejaVu Sans"/>
                <a:ea typeface="DejaVu Sans"/>
                <a:cs typeface="DejaVu Sans"/>
              </a:rPr>
              <a:t> </a:t>
            </a:r>
            <a:endParaRPr lang="en-US"/>
          </a:p>
        </p:txBody>
      </p:sp>
      <p:sp>
        <p:nvSpPr>
          <p:cNvPr id="1997893772" name="Title 1"/>
          <p:cNvSpPr>
            <a:spLocks noGrp="1"/>
          </p:cNvSpPr>
          <p:nvPr/>
        </p:nvSpPr>
        <p:spPr bwMode="auto">
          <a:xfrm flipH="0" flipV="0">
            <a:off x="1523998" y="448185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4600748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sp>
        <p:nvSpPr>
          <p:cNvPr id="1060606262" name=""/>
          <p:cNvSpPr txBox="1"/>
          <p:nvPr/>
        </p:nvSpPr>
        <p:spPr bwMode="auto">
          <a:xfrm flipH="0" flipV="0">
            <a:off x="2472932" y="2687409"/>
            <a:ext cx="1241012" cy="51851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DejaVu Sans"/>
                <a:ea typeface="DejaVu Sans"/>
                <a:cs typeface="DejaVu Sans"/>
              </a:rPr>
              <a:t>Types</a:t>
            </a:r>
            <a:endParaRPr/>
          </a:p>
        </p:txBody>
      </p:sp>
      <p:sp>
        <p:nvSpPr>
          <p:cNvPr id="1308931572" name=""/>
          <p:cNvSpPr txBox="1"/>
          <p:nvPr/>
        </p:nvSpPr>
        <p:spPr bwMode="auto">
          <a:xfrm flipH="0" flipV="0">
            <a:off x="7703802" y="2754764"/>
            <a:ext cx="1960890" cy="51851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DejaVu Sans"/>
                <a:ea typeface="DejaVu Sans"/>
                <a:cs typeface="DejaVu Sans"/>
              </a:rPr>
              <a:t>Interfaces</a:t>
            </a:r>
            <a:endParaRPr/>
          </a:p>
        </p:txBody>
      </p:sp>
      <p:pic>
        <p:nvPicPr>
          <p:cNvPr id="184661996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879853" y="3358327"/>
            <a:ext cx="3608785" cy="3214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888491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630824" y="2518111"/>
            <a:ext cx="624036" cy="653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E1B28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6077093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336795" y="773906"/>
            <a:ext cx="9603603" cy="1744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lnSpc>
                <a:spcPct val="114999"/>
              </a:lnSpc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Types vs. Interfaces</a:t>
            </a:r>
            <a:br>
              <a:rPr lang="en-US">
                <a:solidFill>
                  <a:srgbClr val="632B2B"/>
                </a:solidFill>
              </a:rPr>
            </a:br>
            <a:r>
              <a:rPr lang="en-US" sz="180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Extending Properties</a:t>
            </a:r>
            <a:r>
              <a:rPr lang="en-US">
                <a:latin typeface="DejaVu Sans"/>
                <a:ea typeface="DejaVu Sans"/>
                <a:cs typeface="DejaVu Sans"/>
              </a:rPr>
              <a:t> </a:t>
            </a:r>
            <a:endParaRPr lang="en-US"/>
          </a:p>
        </p:txBody>
      </p:sp>
      <p:sp>
        <p:nvSpPr>
          <p:cNvPr id="1321177289" name="Title 1"/>
          <p:cNvSpPr>
            <a:spLocks noGrp="1"/>
          </p:cNvSpPr>
          <p:nvPr/>
        </p:nvSpPr>
        <p:spPr bwMode="auto">
          <a:xfrm flipH="0" flipV="0">
            <a:off x="1523999" y="448185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5189633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sp>
        <p:nvSpPr>
          <p:cNvPr id="1438452582" name=""/>
          <p:cNvSpPr txBox="1"/>
          <p:nvPr/>
        </p:nvSpPr>
        <p:spPr bwMode="auto">
          <a:xfrm flipH="0" flipV="0">
            <a:off x="2472933" y="2687410"/>
            <a:ext cx="1241013" cy="5185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DejaVu Sans"/>
                <a:ea typeface="DejaVu Sans"/>
                <a:cs typeface="DejaVu Sans"/>
              </a:rPr>
              <a:t>Types</a:t>
            </a:r>
            <a:endParaRPr/>
          </a:p>
        </p:txBody>
      </p:sp>
      <p:sp>
        <p:nvSpPr>
          <p:cNvPr id="1400982243" name=""/>
          <p:cNvSpPr txBox="1"/>
          <p:nvPr/>
        </p:nvSpPr>
        <p:spPr bwMode="auto">
          <a:xfrm flipH="0" flipV="0">
            <a:off x="7703802" y="2754765"/>
            <a:ext cx="1960891" cy="5185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DejaVu Sans"/>
                <a:ea typeface="DejaVu Sans"/>
                <a:cs typeface="DejaVu Sans"/>
              </a:rPr>
              <a:t>Interfaces</a:t>
            </a:r>
            <a:endParaRPr/>
          </a:p>
        </p:txBody>
      </p:sp>
      <p:pic>
        <p:nvPicPr>
          <p:cNvPr id="14767680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87744" y="3507284"/>
            <a:ext cx="3480788" cy="2895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488707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523999" y="3507284"/>
            <a:ext cx="3456338" cy="2895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4680581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768394" y="2530674"/>
            <a:ext cx="655210" cy="675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E1B28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9007301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336795" y="773906"/>
            <a:ext cx="9603603" cy="1744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lnSpc>
                <a:spcPct val="114999"/>
              </a:lnSpc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Types vs. Interfaces</a:t>
            </a:r>
            <a:br>
              <a:rPr lang="en-US">
                <a:solidFill>
                  <a:srgbClr val="632B2B"/>
                </a:solidFill>
              </a:rPr>
            </a:br>
            <a:r>
              <a:rPr lang="en-US" sz="180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Declaring</a:t>
            </a:r>
            <a:r>
              <a:rPr lang="en-US" sz="180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 Properties</a:t>
            </a:r>
            <a:r>
              <a:rPr lang="en-US">
                <a:latin typeface="DejaVu Sans"/>
                <a:ea typeface="DejaVu Sans"/>
                <a:cs typeface="DejaVu Sans"/>
              </a:rPr>
              <a:t> </a:t>
            </a:r>
            <a:endParaRPr lang="en-US"/>
          </a:p>
        </p:txBody>
      </p:sp>
      <p:sp>
        <p:nvSpPr>
          <p:cNvPr id="1547252650" name="Title 1"/>
          <p:cNvSpPr>
            <a:spLocks noGrp="1"/>
          </p:cNvSpPr>
          <p:nvPr/>
        </p:nvSpPr>
        <p:spPr bwMode="auto">
          <a:xfrm flipH="0" flipV="0">
            <a:off x="1523999" y="448185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9027656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pic>
        <p:nvPicPr>
          <p:cNvPr id="14805291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815848" y="3337831"/>
            <a:ext cx="7018033" cy="2525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E1B28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00178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746173" y="2471167"/>
            <a:ext cx="784846" cy="556420"/>
          </a:xfrm>
          <a:prstGeom prst="rect">
            <a:avLst/>
          </a:prstGeom>
        </p:spPr>
      </p:pic>
      <p:sp>
        <p:nvSpPr>
          <p:cNvPr id="205077222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336795" y="773906"/>
            <a:ext cx="9603603" cy="1744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lnSpc>
                <a:spcPct val="114999"/>
              </a:lnSpc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Types vs. Interfaces</a:t>
            </a:r>
            <a:br>
              <a:rPr lang="en-US">
                <a:solidFill>
                  <a:srgbClr val="632B2B"/>
                </a:solidFill>
              </a:rPr>
            </a:br>
            <a:r>
              <a:rPr lang="en-US" sz="180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Optional Properties</a:t>
            </a:r>
            <a:r>
              <a:rPr lang="en-US">
                <a:latin typeface="DejaVu Sans"/>
                <a:ea typeface="DejaVu Sans"/>
                <a:cs typeface="DejaVu Sans"/>
              </a:rPr>
              <a:t> </a:t>
            </a:r>
            <a:endParaRPr lang="en-US"/>
          </a:p>
        </p:txBody>
      </p:sp>
      <p:sp>
        <p:nvSpPr>
          <p:cNvPr id="1283632569" name="Title 1"/>
          <p:cNvSpPr>
            <a:spLocks noGrp="1"/>
          </p:cNvSpPr>
          <p:nvPr/>
        </p:nvSpPr>
        <p:spPr bwMode="auto">
          <a:xfrm flipH="0" flipV="0">
            <a:off x="1523999" y="4481852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5259421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pic>
        <p:nvPicPr>
          <p:cNvPr id="115444851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209348" y="3124169"/>
            <a:ext cx="3726186" cy="3000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C5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872457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343124" y="1241651"/>
            <a:ext cx="4951141" cy="4028991"/>
          </a:xfrm>
          <a:prstGeom prst="rect">
            <a:avLst/>
          </a:prstGeom>
        </p:spPr>
      </p:pic>
      <p:sp>
        <p:nvSpPr>
          <p:cNvPr id="99276374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26368" y="1947521"/>
            <a:ext cx="9672106" cy="14016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 Narrowing</a:t>
            </a:r>
            <a:endParaRPr lang="en-US"/>
          </a:p>
        </p:txBody>
      </p:sp>
      <p:sp>
        <p:nvSpPr>
          <p:cNvPr id="1331288134" name="Title 1"/>
          <p:cNvSpPr>
            <a:spLocks noGrp="1"/>
          </p:cNvSpPr>
          <p:nvPr/>
        </p:nvSpPr>
        <p:spPr bwMode="auto">
          <a:xfrm flipH="0" flipV="0">
            <a:off x="1591204" y="194752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06351626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222869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TypeScript ...</a:t>
            </a:r>
            <a:endParaRPr lang="en-US"/>
          </a:p>
        </p:txBody>
      </p:sp>
      <p:sp>
        <p:nvSpPr>
          <p:cNvPr id="1188945599" name="Title 1"/>
          <p:cNvSpPr>
            <a:spLocks noGrp="1"/>
          </p:cNvSpPr>
          <p:nvPr/>
        </p:nvSpPr>
        <p:spPr bwMode="auto">
          <a:xfrm flipH="0" flipV="0">
            <a:off x="1676399" y="2542834"/>
            <a:ext cx="9144000" cy="3197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sz="2600" b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is a super-set of JavaScript</a:t>
            </a:r>
            <a:endParaRPr sz="2600" b="0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600" b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is a statically typed language</a:t>
            </a:r>
            <a:endParaRPr sz="2600" b="0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600" b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is compiled to JavaScript</a:t>
            </a:r>
            <a:endParaRPr sz="2600" b="0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600" b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is developed by Microsoft</a:t>
            </a:r>
            <a:endParaRPr sz="2600" b="0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600" b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is open sourc</a:t>
            </a:r>
            <a:r>
              <a:rPr lang="en-US" sz="2600" b="0">
                <a:solidFill>
                  <a:srgbClr val="7030A0"/>
                </a:solidFill>
              </a:rPr>
              <a:t>e</a:t>
            </a:r>
            <a:endParaRPr lang="en-US" sz="1600" b="1">
              <a:solidFill>
                <a:schemeClr val="bg2">
                  <a:lumMod val="50000"/>
                </a:schemeClr>
              </a:solidFill>
            </a:endParaRPr>
          </a:p>
          <a:p>
            <a:pPr marL="746482" indent="-746482" algn="l">
              <a:buFont typeface="Arial"/>
              <a:buChar char="•"/>
              <a:defRPr/>
            </a:pPr>
            <a:endParaRPr lang="en-US" sz="1600" b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375015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  <p:pic>
        <p:nvPicPr>
          <p:cNvPr id="8916897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415198" y="4277745"/>
            <a:ext cx="2111236" cy="2157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7198216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883269" y="2001182"/>
            <a:ext cx="4130375" cy="630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Typeof Guards</a:t>
            </a:r>
            <a:r>
              <a:rPr lang="en-US"/>
              <a:t> </a:t>
            </a:r>
            <a:endParaRPr lang="en-US"/>
          </a:p>
        </p:txBody>
      </p:sp>
      <p:sp>
        <p:nvSpPr>
          <p:cNvPr id="1576919931" name="Title 1"/>
          <p:cNvSpPr>
            <a:spLocks noGrp="1"/>
          </p:cNvSpPr>
          <p:nvPr/>
        </p:nvSpPr>
        <p:spPr bwMode="auto">
          <a:xfrm flipH="0" flipV="0">
            <a:off x="1523998" y="448185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3798872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sp>
        <p:nvSpPr>
          <p:cNvPr id="1755154146" name=""/>
          <p:cNvSpPr txBox="1"/>
          <p:nvPr/>
        </p:nvSpPr>
        <p:spPr bwMode="auto">
          <a:xfrm flipH="0" flipV="0">
            <a:off x="1614300" y="3155631"/>
            <a:ext cx="519972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3630969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477819" y="2001182"/>
            <a:ext cx="4804368" cy="3041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5302416" name=""/>
          <p:cNvSpPr txBox="1"/>
          <p:nvPr/>
        </p:nvSpPr>
        <p:spPr bwMode="auto">
          <a:xfrm flipH="0" flipV="0">
            <a:off x="828597" y="3155630"/>
            <a:ext cx="5764312" cy="198460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defRPr/>
            </a:pP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typeof Type Guards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 involve simply doing a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type check before working with a value.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Since unions allow multiple types for a value,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we can first check what came through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before working with it</a:t>
            </a:r>
            <a:endParaRPr lang="en-GB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0118936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6779840" y="2075088"/>
            <a:ext cx="5029668" cy="5960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Truthiness Guards</a:t>
            </a:r>
            <a:r>
              <a:rPr lang="en-US"/>
              <a:t> </a:t>
            </a:r>
            <a:endParaRPr lang="en-US"/>
          </a:p>
        </p:txBody>
      </p:sp>
      <p:sp>
        <p:nvSpPr>
          <p:cNvPr id="302681694" name="Title 1"/>
          <p:cNvSpPr>
            <a:spLocks noGrp="1"/>
          </p:cNvSpPr>
          <p:nvPr/>
        </p:nvSpPr>
        <p:spPr bwMode="auto">
          <a:xfrm flipH="0" flipV="0">
            <a:off x="1523998" y="448185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8318556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sp>
        <p:nvSpPr>
          <p:cNvPr id="1991730403" name=""/>
          <p:cNvSpPr txBox="1"/>
          <p:nvPr/>
        </p:nvSpPr>
        <p:spPr bwMode="auto">
          <a:xfrm flipH="0" flipV="0">
            <a:off x="1614300" y="3155631"/>
            <a:ext cx="519972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643727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9572" y="2036367"/>
            <a:ext cx="5863716" cy="278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13878640" name=""/>
          <p:cNvSpPr txBox="1"/>
          <p:nvPr/>
        </p:nvSpPr>
        <p:spPr bwMode="auto">
          <a:xfrm flipH="0" flipV="0">
            <a:off x="6881560" y="2842055"/>
            <a:ext cx="5028799" cy="1737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Truthiness Type Guards</a:t>
            </a:r>
            <a:r>
              <a:rPr>
                <a:latin typeface="DejaVu Sans"/>
                <a:ea typeface="DejaVu Sans"/>
                <a:cs typeface="DejaVu Sans"/>
              </a:rPr>
              <a:t> involve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checking a value for being </a:t>
            </a:r>
            <a:r>
              <a:rPr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truthy </a:t>
            </a:r>
            <a:r>
              <a:rPr>
                <a:latin typeface="DejaVu Sans"/>
                <a:ea typeface="DejaVu Sans"/>
                <a:cs typeface="DejaVu Sans"/>
              </a:rPr>
              <a:t>or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falsy </a:t>
            </a:r>
            <a:r>
              <a:rPr>
                <a:latin typeface="DejaVu Sans"/>
                <a:ea typeface="DejaVu Sans"/>
                <a:cs typeface="DejaVu Sans"/>
              </a:rPr>
              <a:t>before working with it.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This is helpful in avoiding errors when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values might be null or undefined.</a:t>
            </a:r>
            <a:endParaRPr/>
          </a:p>
        </p:txBody>
      </p:sp>
      <p:pic>
        <p:nvPicPr>
          <p:cNvPr id="196839081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787625" y="6072184"/>
            <a:ext cx="996645" cy="78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8829041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112890" y="1879486"/>
            <a:ext cx="5130256" cy="62161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 algn="l">
              <a:defRPr/>
            </a:pP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Equality Narrowing</a:t>
            </a:r>
            <a:r>
              <a:rPr lang="en-US"/>
              <a:t> </a:t>
            </a:r>
            <a:endParaRPr lang="en-US"/>
          </a:p>
        </p:txBody>
      </p:sp>
      <p:sp>
        <p:nvSpPr>
          <p:cNvPr id="340762965" name="Title 1"/>
          <p:cNvSpPr>
            <a:spLocks noGrp="1"/>
          </p:cNvSpPr>
          <p:nvPr/>
        </p:nvSpPr>
        <p:spPr bwMode="auto">
          <a:xfrm flipH="0" flipV="0">
            <a:off x="1523998" y="448185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2566334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sp>
        <p:nvSpPr>
          <p:cNvPr id="219370157" name=""/>
          <p:cNvSpPr txBox="1"/>
          <p:nvPr/>
        </p:nvSpPr>
        <p:spPr bwMode="auto">
          <a:xfrm flipH="0" flipV="0">
            <a:off x="1614300" y="3155631"/>
            <a:ext cx="519972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749789588" name=""/>
          <p:cNvSpPr txBox="1"/>
          <p:nvPr/>
        </p:nvSpPr>
        <p:spPr bwMode="auto">
          <a:xfrm flipH="0" flipV="0">
            <a:off x="1185648" y="3110932"/>
            <a:ext cx="6131941" cy="256570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equality Type Guards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 involve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comparing types to each other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before doing certain operations with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values.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defRPr/>
            </a:pP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By checking two values against one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another, we can be sure they're both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the same before working with them in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 type-specific way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en-GB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5862668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42143" y="2057701"/>
            <a:ext cx="5020691" cy="2292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749636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687108" y="5953124"/>
            <a:ext cx="1382199" cy="87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2702583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6708210" y="1454032"/>
            <a:ext cx="3412354" cy="137874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3600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in</a:t>
            </a: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 Operator </a:t>
            </a:r>
            <a:b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</a:b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Narrowing</a:t>
            </a:r>
            <a:r>
              <a:rPr lang="en-US"/>
              <a:t> </a:t>
            </a:r>
            <a:endParaRPr lang="en-US"/>
          </a:p>
        </p:txBody>
      </p:sp>
      <p:sp>
        <p:nvSpPr>
          <p:cNvPr id="165421603" name="Title 1"/>
          <p:cNvSpPr>
            <a:spLocks noGrp="1"/>
          </p:cNvSpPr>
          <p:nvPr/>
        </p:nvSpPr>
        <p:spPr bwMode="auto">
          <a:xfrm flipH="0" flipV="0">
            <a:off x="1523998" y="448185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6277454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sp>
        <p:nvSpPr>
          <p:cNvPr id="572712712" name=""/>
          <p:cNvSpPr txBox="1"/>
          <p:nvPr/>
        </p:nvSpPr>
        <p:spPr bwMode="auto">
          <a:xfrm flipH="0" flipV="0">
            <a:off x="1614300" y="3155631"/>
            <a:ext cx="519972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67486782" name=""/>
          <p:cNvSpPr txBox="1"/>
          <p:nvPr/>
        </p:nvSpPr>
        <p:spPr bwMode="auto">
          <a:xfrm flipH="0" flipV="0">
            <a:off x="6708210" y="3155630"/>
            <a:ext cx="4677605" cy="2012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JavaScript's </a:t>
            </a:r>
            <a:r>
              <a:rPr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in </a:t>
            </a:r>
            <a:r>
              <a:rPr>
                <a:latin typeface="DejaVu Sans"/>
                <a:ea typeface="DejaVu Sans"/>
                <a:cs typeface="DejaVu Sans"/>
              </a:rPr>
              <a:t>operator helps check if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a certain property exists in an object.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This means we can use it to check if a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value exists in an object, according to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its type alias or aliases, before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working with it</a:t>
            </a:r>
            <a:endParaRPr/>
          </a:p>
        </p:txBody>
      </p:sp>
      <p:pic>
        <p:nvPicPr>
          <p:cNvPr id="19521211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34690" y="1743414"/>
            <a:ext cx="4859868" cy="4275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555511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982625" y="5167670"/>
            <a:ext cx="1228036" cy="1448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9298400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04536" y="1599401"/>
            <a:ext cx="5892765" cy="90169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3600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instanceof</a:t>
            </a: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 Narrowing</a:t>
            </a:r>
            <a:r>
              <a:rPr lang="en-US"/>
              <a:t> </a:t>
            </a:r>
            <a:endParaRPr lang="en-US"/>
          </a:p>
        </p:txBody>
      </p:sp>
      <p:sp>
        <p:nvSpPr>
          <p:cNvPr id="2056282243" name="Title 1"/>
          <p:cNvSpPr>
            <a:spLocks noGrp="1"/>
          </p:cNvSpPr>
          <p:nvPr/>
        </p:nvSpPr>
        <p:spPr bwMode="auto">
          <a:xfrm flipH="0" flipV="0">
            <a:off x="1523998" y="448185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002781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sp>
        <p:nvSpPr>
          <p:cNvPr id="381957652" name=""/>
          <p:cNvSpPr txBox="1"/>
          <p:nvPr/>
        </p:nvSpPr>
        <p:spPr bwMode="auto">
          <a:xfrm flipH="0" flipV="0">
            <a:off x="1223094" y="3155630"/>
            <a:ext cx="6110784" cy="1737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instanceof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 is a JavaScript operator that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allows us to check if one thing is an instance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of another (remember prototypes?).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This can help us narrow types when working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with things like classes.</a:t>
            </a:r>
            <a:endParaRPr/>
          </a:p>
        </p:txBody>
      </p:sp>
      <p:pic>
        <p:nvPicPr>
          <p:cNvPr id="177110914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097302" y="2100602"/>
            <a:ext cx="4735877" cy="3308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1118069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51855" y="1599401"/>
            <a:ext cx="7698603" cy="9016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48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 Predicates</a:t>
            </a:r>
            <a:r>
              <a:rPr lang="en-US"/>
              <a:t> </a:t>
            </a:r>
            <a:endParaRPr lang="en-US"/>
          </a:p>
        </p:txBody>
      </p:sp>
      <p:sp>
        <p:nvSpPr>
          <p:cNvPr id="1585539849" name="Title 1"/>
          <p:cNvSpPr>
            <a:spLocks noGrp="1"/>
          </p:cNvSpPr>
          <p:nvPr/>
        </p:nvSpPr>
        <p:spPr bwMode="auto">
          <a:xfrm flipH="0" flipV="0">
            <a:off x="1523998" y="448185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8149680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sp>
        <p:nvSpPr>
          <p:cNvPr id="1747806357" name=""/>
          <p:cNvSpPr txBox="1"/>
          <p:nvPr/>
        </p:nvSpPr>
        <p:spPr bwMode="auto">
          <a:xfrm flipH="0" flipV="0">
            <a:off x="1614300" y="3155631"/>
            <a:ext cx="519972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9325006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446150" y="1599401"/>
            <a:ext cx="4024653" cy="4599604"/>
          </a:xfrm>
          <a:prstGeom prst="rect">
            <a:avLst/>
          </a:prstGeom>
        </p:spPr>
      </p:pic>
      <p:sp>
        <p:nvSpPr>
          <p:cNvPr id="1046555053" name=""/>
          <p:cNvSpPr txBox="1"/>
          <p:nvPr/>
        </p:nvSpPr>
        <p:spPr bwMode="auto">
          <a:xfrm flipH="0" flipV="0">
            <a:off x="1251855" y="2855799"/>
            <a:ext cx="3647114" cy="2834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Typescript allows us to write </a:t>
            </a:r>
            <a:endParaRPr>
              <a:latin typeface="DejaVu Sans"/>
              <a:ea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custom </a:t>
            </a:r>
            <a:r>
              <a:rPr>
                <a:latin typeface="DejaVu Sans"/>
                <a:ea typeface="DejaVu Sans"/>
                <a:cs typeface="DejaVu Sans"/>
              </a:rPr>
              <a:t>functions that can </a:t>
            </a:r>
            <a:endParaRPr>
              <a:latin typeface="DejaVu Sans"/>
              <a:ea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narrow the type of </a:t>
            </a:r>
            <a:r>
              <a:rPr>
                <a:latin typeface="DejaVu Sans"/>
                <a:ea typeface="DejaVu Sans"/>
                <a:cs typeface="DejaVu Sans"/>
              </a:rPr>
              <a:t>a value. </a:t>
            </a:r>
            <a:endParaRPr>
              <a:latin typeface="DejaVu Sans"/>
              <a:ea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These functions have a very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special return type called </a:t>
            </a:r>
            <a:endParaRPr>
              <a:latin typeface="DejaVu Sans"/>
              <a:ea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a </a:t>
            </a:r>
            <a:r>
              <a:rPr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type </a:t>
            </a: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predicate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.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endParaRPr>
              <a:latin typeface="DejaVu Sans"/>
              <a:cs typeface="DejaVu Sans"/>
            </a:endParaRPr>
          </a:p>
          <a:p>
            <a:pPr algn="l">
              <a:defRPr/>
            </a:pP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>
                <a:latin typeface="DejaVu Sans"/>
                <a:ea typeface="DejaVu Sans"/>
                <a:cs typeface="DejaVu Sans"/>
              </a:rPr>
              <a:t>A predicate takes the form</a:t>
            </a:r>
            <a:endParaRPr>
              <a:latin typeface="DejaVu Sans"/>
              <a:cs typeface="DejaVu Sans"/>
            </a:endParaRPr>
          </a:p>
          <a:p>
            <a:pPr algn="l">
              <a:defRPr/>
            </a:pPr>
            <a:r>
              <a:rPr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parameterName is Type</a:t>
            </a:r>
            <a:endParaRPr/>
          </a:p>
        </p:txBody>
      </p:sp>
      <p:pic>
        <p:nvPicPr>
          <p:cNvPr id="115159594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678325" y="5876382"/>
            <a:ext cx="1135325" cy="980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2547970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883269" y="1718464"/>
            <a:ext cx="7698603" cy="9016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36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discriminated unions</a:t>
            </a:r>
            <a:r>
              <a:rPr lang="en-US"/>
              <a:t> </a:t>
            </a:r>
            <a:endParaRPr lang="en-US"/>
          </a:p>
        </p:txBody>
      </p:sp>
      <p:sp>
        <p:nvSpPr>
          <p:cNvPr id="256485171" name="Title 1"/>
          <p:cNvSpPr>
            <a:spLocks noGrp="1"/>
          </p:cNvSpPr>
          <p:nvPr/>
        </p:nvSpPr>
        <p:spPr bwMode="auto">
          <a:xfrm flipH="0" flipV="0">
            <a:off x="1523998" y="448185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8146459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sp>
        <p:nvSpPr>
          <p:cNvPr id="1312432237" name=""/>
          <p:cNvSpPr txBox="1"/>
          <p:nvPr/>
        </p:nvSpPr>
        <p:spPr bwMode="auto">
          <a:xfrm flipH="0" flipV="0">
            <a:off x="883269" y="3155630"/>
            <a:ext cx="5744018" cy="1737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 common pattern in Typescript involves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creating a </a:t>
            </a: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literal property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 that is common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across multiple types.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We can then narrow the type using that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literal property</a:t>
            </a:r>
            <a:endParaRPr/>
          </a:p>
        </p:txBody>
      </p:sp>
      <p:pic>
        <p:nvPicPr>
          <p:cNvPr id="13213971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357990" y="839500"/>
            <a:ext cx="4364634" cy="5633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28380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65713" y="5817905"/>
            <a:ext cx="1351339" cy="1005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C5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0009581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26368" y="1947521"/>
            <a:ext cx="9672106" cy="14016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defRPr/>
            </a:pPr>
            <a:r>
              <a:rPr lang="en-US" sz="9600">
                <a:solidFill>
                  <a:srgbClr val="632B2B"/>
                </a:solidFill>
              </a:rPr>
              <a:t>{</a:t>
            </a:r>
            <a:r>
              <a:rPr lang="en-US" sz="9600">
                <a:solidFill>
                  <a:srgbClr val="632B2B"/>
                </a:solidFill>
              </a:rPr>
              <a:t> </a:t>
            </a:r>
            <a:r>
              <a:rPr lang="en-US" sz="7200">
                <a:solidFill>
                  <a:srgbClr val="632B2B"/>
                </a:solidFill>
              </a:rPr>
              <a:t>Objects</a:t>
            </a:r>
            <a:r>
              <a:rPr lang="en-US" sz="7200"/>
              <a:t> </a:t>
            </a:r>
            <a:r>
              <a:rPr lang="en-US" sz="9600">
                <a:solidFill>
                  <a:srgbClr val="632B2B"/>
                </a:solidFill>
              </a:rPr>
              <a:t>} </a:t>
            </a:r>
            <a:r>
              <a:rPr lang="en-US" sz="7200">
                <a:solidFill>
                  <a:srgbClr val="632B2B"/>
                </a:solidFill>
              </a:rPr>
              <a:t>Types</a:t>
            </a:r>
            <a:endParaRPr lang="en-US"/>
          </a:p>
        </p:txBody>
      </p:sp>
      <p:sp>
        <p:nvSpPr>
          <p:cNvPr id="1568242299" name="Title 1"/>
          <p:cNvSpPr>
            <a:spLocks noGrp="1"/>
          </p:cNvSpPr>
          <p:nvPr/>
        </p:nvSpPr>
        <p:spPr bwMode="auto">
          <a:xfrm flipH="0" flipV="0">
            <a:off x="1591204" y="1947521"/>
            <a:ext cx="9229193" cy="180294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20632850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pic>
        <p:nvPicPr>
          <p:cNvPr id="10786675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85066" y="4302204"/>
            <a:ext cx="3392818" cy="2555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853959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51855" y="1599401"/>
            <a:ext cx="7698602" cy="90169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4800"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readonly</a:t>
            </a:r>
            <a:r>
              <a:rPr lang="en-US" sz="48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 Properties</a:t>
            </a:r>
            <a:r>
              <a:rPr lang="en-US"/>
              <a:t> </a:t>
            </a:r>
            <a:endParaRPr lang="en-US"/>
          </a:p>
        </p:txBody>
      </p:sp>
      <p:sp>
        <p:nvSpPr>
          <p:cNvPr id="1563753814" name="Title 1"/>
          <p:cNvSpPr>
            <a:spLocks noGrp="1"/>
          </p:cNvSpPr>
          <p:nvPr/>
        </p:nvSpPr>
        <p:spPr bwMode="auto">
          <a:xfrm flipH="0" flipV="0">
            <a:off x="1523997" y="4481850"/>
            <a:ext cx="9229192" cy="31806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5418148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3"/>
            <a:ext cx="565713" cy="565713"/>
          </a:xfrm>
          <a:prstGeom prst="rect">
            <a:avLst/>
          </a:prstGeom>
        </p:spPr>
      </p:pic>
      <p:sp>
        <p:nvSpPr>
          <p:cNvPr id="1808461353" name=""/>
          <p:cNvSpPr txBox="1"/>
          <p:nvPr/>
        </p:nvSpPr>
        <p:spPr bwMode="auto">
          <a:xfrm flipH="0" flipV="0">
            <a:off x="1614299" y="3155630"/>
            <a:ext cx="5199722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409194092" name=""/>
          <p:cNvSpPr txBox="1"/>
          <p:nvPr/>
        </p:nvSpPr>
        <p:spPr bwMode="auto">
          <a:xfrm flipH="0" flipV="0">
            <a:off x="1251855" y="2855799"/>
            <a:ext cx="5469702" cy="2286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Adding the </a:t>
            </a: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readonly 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keyword before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 type assignment locks that value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down after everything compiles. In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other words, you can set it but you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can't reassign it!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Works in both type aliases &amp;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 algn="l"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interfaces!</a:t>
            </a:r>
            <a:endParaRPr/>
          </a:p>
        </p:txBody>
      </p:sp>
      <p:pic>
        <p:nvPicPr>
          <p:cNvPr id="20559485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74902" y="2797968"/>
            <a:ext cx="4840615" cy="3178911"/>
          </a:xfrm>
          <a:prstGeom prst="rect">
            <a:avLst/>
          </a:prstGeom>
        </p:spPr>
      </p:pic>
      <p:pic>
        <p:nvPicPr>
          <p:cNvPr id="126734170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387125" y="5306785"/>
            <a:ext cx="1291266" cy="10846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684431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26696" y="5717286"/>
            <a:ext cx="1315298" cy="1135310"/>
          </a:xfrm>
          <a:prstGeom prst="rect">
            <a:avLst/>
          </a:prstGeom>
        </p:spPr>
      </p:pic>
      <p:sp>
        <p:nvSpPr>
          <p:cNvPr id="1432701193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883269" y="1443332"/>
            <a:ext cx="4404484" cy="90169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Index Signature</a:t>
            </a:r>
            <a:r>
              <a:rPr lang="en-US"/>
              <a:t> </a:t>
            </a:r>
            <a:endParaRPr lang="en-US"/>
          </a:p>
        </p:txBody>
      </p:sp>
      <p:sp>
        <p:nvSpPr>
          <p:cNvPr id="538762472" name="Title 1"/>
          <p:cNvSpPr>
            <a:spLocks noGrp="1"/>
          </p:cNvSpPr>
          <p:nvPr/>
        </p:nvSpPr>
        <p:spPr bwMode="auto">
          <a:xfrm flipH="0" flipV="0">
            <a:off x="1523997" y="4481850"/>
            <a:ext cx="9229192" cy="31806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7273256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3"/>
            <a:ext cx="565713" cy="565713"/>
          </a:xfrm>
          <a:prstGeom prst="rect">
            <a:avLst/>
          </a:prstGeom>
        </p:spPr>
      </p:pic>
      <p:sp>
        <p:nvSpPr>
          <p:cNvPr id="2046353106" name=""/>
          <p:cNvSpPr txBox="1"/>
          <p:nvPr/>
        </p:nvSpPr>
        <p:spPr bwMode="auto">
          <a:xfrm flipH="0" flipV="0">
            <a:off x="1614299" y="3155630"/>
            <a:ext cx="5199722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007198512" name=""/>
          <p:cNvSpPr txBox="1"/>
          <p:nvPr/>
        </p:nvSpPr>
        <p:spPr bwMode="auto">
          <a:xfrm flipH="0" flipV="0">
            <a:off x="883269" y="2753745"/>
            <a:ext cx="5474382" cy="31763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sz="1600" b="0" i="0" u="none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In TypeScript, an </a:t>
            </a:r>
            <a:r>
              <a:rPr sz="1600" b="1" i="0" u="none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index signature</a:t>
            </a:r>
            <a:r>
              <a:rPr sz="1600" b="0" i="0" u="none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 allows you to define a type where you  can use an index (usually a string or a number) to access properties  that are not explicitly defined in the type. </a:t>
            </a:r>
            <a:endParaRPr sz="1600" b="0" i="0" u="none">
              <a:solidFill>
                <a:srgbClr val="000000"/>
              </a:solidFill>
              <a:latin typeface="DejaVu Sans"/>
              <a:ea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endParaRPr sz="1600"/>
          </a:p>
          <a:p>
            <a:pPr>
              <a:lnSpc>
                <a:spcPct val="114999"/>
              </a:lnSpc>
              <a:defRPr/>
            </a:pPr>
            <a:r>
              <a:rPr sz="1600" b="0" i="0" u="none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It's a way to represent  dictionaries or objects with dynamic keys. </a:t>
            </a:r>
            <a:endParaRPr sz="1600" b="0" i="0" u="none">
              <a:solidFill>
                <a:srgbClr val="000000"/>
              </a:solidFill>
              <a:latin typeface="DejaVu Sans"/>
              <a:ea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endParaRPr sz="1600" b="0" i="0" u="none">
              <a:solidFill>
                <a:srgbClr val="000000"/>
              </a:solidFill>
              <a:latin typeface="DejaVu Sans"/>
              <a:ea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sz="1600" b="0" i="0" u="none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Index signatures are often used when you want to work with objects that can have arbitrary property  names.</a:t>
            </a:r>
            <a:endParaRPr sz="1800" b="0" i="0" u="none">
              <a:solidFill>
                <a:srgbClr val="000000"/>
              </a:solidFill>
              <a:latin typeface="DejaVu Sans"/>
              <a:ea typeface="DejaVu Sans"/>
              <a:cs typeface="DejaVu Sans"/>
            </a:endParaRPr>
          </a:p>
        </p:txBody>
      </p:sp>
      <p:pic>
        <p:nvPicPr>
          <p:cNvPr id="107024102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935095" y="359362"/>
            <a:ext cx="3469819" cy="306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2894430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935095" y="3758971"/>
            <a:ext cx="4479336" cy="2899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26509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Why Types ?</a:t>
            </a:r>
            <a:endParaRPr lang="en-US"/>
          </a:p>
        </p:txBody>
      </p:sp>
      <p:sp>
        <p:nvSpPr>
          <p:cNvPr id="974183179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85252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sz="4800" b="1" i="0" u="none" strike="noStrike" cap="none" spc="0">
                <a:solidFill>
                  <a:schemeClr val="bg2">
                    <a:lumMod val="25000"/>
                  </a:schemeClr>
                </a:solidFill>
                <a:latin typeface="DejaVu Sans"/>
                <a:ea typeface="DejaVu Sans"/>
                <a:cs typeface="DejaVu Sans"/>
              </a:rPr>
              <a:t>TypeScript's Type System...</a:t>
            </a:r>
            <a:endParaRPr b="1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defRPr/>
            </a:pPr>
            <a:endParaRPr sz="1000" b="1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400" b="0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Helps us find errors!</a:t>
            </a:r>
            <a:endParaRPr sz="2400" b="0" i="0" u="none" strike="noStrike" cap="none" spc="0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400" b="0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Analyzes our code as we type</a:t>
            </a:r>
            <a:endParaRPr sz="2400" b="0" i="0" u="none" strike="noStrike" cap="none" spc="0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400" b="0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Provides static typing</a:t>
            </a:r>
            <a:endParaRPr sz="2400" b="0" i="0" u="none" strike="noStrike" cap="none" spc="0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400" b="0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Supports object-oriented programming</a:t>
            </a:r>
            <a:endParaRPr sz="2400" b="0" i="0" u="none" strike="noStrike" cap="none" spc="0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400" b="0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Provides better code intelligence</a:t>
            </a:r>
            <a:endParaRPr sz="2400" b="0" i="0" u="none" strike="noStrike" cap="none" spc="0">
              <a:solidFill>
                <a:srgbClr val="7030A0"/>
              </a:solidFill>
              <a:latin typeface="DejaVu Sans"/>
              <a:cs typeface="DejaVu Sans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400" b="0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Makes collaboration easier</a:t>
            </a:r>
            <a:endParaRPr lang="en-US" sz="3600" b="1" i="0" u="none" strike="noStrike" cap="none" spc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928933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6"/>
            <a:ext cx="565715" cy="565715"/>
          </a:xfrm>
          <a:prstGeom prst="rect">
            <a:avLst/>
          </a:prstGeom>
        </p:spPr>
      </p:pic>
      <p:pic>
        <p:nvPicPr>
          <p:cNvPr id="2082717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624669" y="3223191"/>
            <a:ext cx="1460514" cy="3082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452416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172421" y="1757889"/>
            <a:ext cx="5836127" cy="6355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Intersection Types</a:t>
            </a:r>
            <a:r>
              <a:rPr lang="en-US"/>
              <a:t> </a:t>
            </a:r>
            <a:endParaRPr lang="en-US"/>
          </a:p>
        </p:txBody>
      </p:sp>
      <p:sp>
        <p:nvSpPr>
          <p:cNvPr id="159176303" name="Title 1"/>
          <p:cNvSpPr>
            <a:spLocks noGrp="1"/>
          </p:cNvSpPr>
          <p:nvPr/>
        </p:nvSpPr>
        <p:spPr bwMode="auto">
          <a:xfrm flipH="0" flipV="0">
            <a:off x="1523997" y="4481850"/>
            <a:ext cx="9229192" cy="31806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6027024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3"/>
            <a:ext cx="565713" cy="565713"/>
          </a:xfrm>
          <a:prstGeom prst="rect">
            <a:avLst/>
          </a:prstGeom>
        </p:spPr>
      </p:pic>
      <p:sp>
        <p:nvSpPr>
          <p:cNvPr id="1367714183" name=""/>
          <p:cNvSpPr txBox="1"/>
          <p:nvPr/>
        </p:nvSpPr>
        <p:spPr bwMode="auto">
          <a:xfrm flipH="0" flipV="0">
            <a:off x="1614299" y="3155630"/>
            <a:ext cx="5199722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042600170" name=""/>
          <p:cNvSpPr txBox="1"/>
          <p:nvPr/>
        </p:nvSpPr>
        <p:spPr bwMode="auto">
          <a:xfrm flipH="0" flipV="0">
            <a:off x="1172421" y="2753745"/>
            <a:ext cx="5476542" cy="23000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GB" sz="1800" b="1" i="0" u="none" strike="noStrike" cap="none" spc="0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Intersections </a:t>
            </a: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can be created using type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aliases, combining two object types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together.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This is a nice way to create new types from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existing types, or add new types to existing</a:t>
            </a:r>
            <a:endParaRPr sz="18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types.</a:t>
            </a:r>
            <a:endParaRPr sz="1800" b="0" i="0" u="none">
              <a:solidFill>
                <a:srgbClr val="000000"/>
              </a:solidFill>
              <a:latin typeface="DejaVu Sans"/>
              <a:ea typeface="DejaVu Sans"/>
              <a:cs typeface="DejaVu Sans"/>
            </a:endParaRPr>
          </a:p>
        </p:txBody>
      </p:sp>
      <p:pic>
        <p:nvPicPr>
          <p:cNvPr id="15897036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544330" y="1757889"/>
            <a:ext cx="3464422" cy="4501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301279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75038" y="5179218"/>
            <a:ext cx="2078246" cy="1262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9379517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172421" y="1757889"/>
            <a:ext cx="5836127" cy="6355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Extending Types</a:t>
            </a:r>
            <a:r>
              <a:rPr lang="en-US"/>
              <a:t> </a:t>
            </a:r>
            <a:endParaRPr lang="en-US"/>
          </a:p>
        </p:txBody>
      </p:sp>
      <p:sp>
        <p:nvSpPr>
          <p:cNvPr id="579490298" name="Title 1"/>
          <p:cNvSpPr>
            <a:spLocks noGrp="1"/>
          </p:cNvSpPr>
          <p:nvPr/>
        </p:nvSpPr>
        <p:spPr bwMode="auto">
          <a:xfrm flipH="0" flipV="0">
            <a:off x="1523997" y="4481850"/>
            <a:ext cx="9229192" cy="31806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6301381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3"/>
            <a:ext cx="565713" cy="565713"/>
          </a:xfrm>
          <a:prstGeom prst="rect">
            <a:avLst/>
          </a:prstGeom>
        </p:spPr>
      </p:pic>
      <p:sp>
        <p:nvSpPr>
          <p:cNvPr id="878699605" name=""/>
          <p:cNvSpPr txBox="1"/>
          <p:nvPr/>
        </p:nvSpPr>
        <p:spPr bwMode="auto">
          <a:xfrm flipH="0" flipV="0">
            <a:off x="1614299" y="3155630"/>
            <a:ext cx="5199722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99855881" name=""/>
          <p:cNvSpPr txBox="1"/>
          <p:nvPr/>
        </p:nvSpPr>
        <p:spPr bwMode="auto">
          <a:xfrm flipH="0" flipV="0">
            <a:off x="1172421" y="2753745"/>
            <a:ext cx="5477982" cy="23000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Got an interface of types? You can</a:t>
            </a:r>
            <a:endParaRPr sz="1800" b="0" i="0" u="none" strike="noStrike" cap="none" spc="0">
              <a:solidFill>
                <a:srgbClr val="000000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extend it into a new interface, adding</a:t>
            </a:r>
            <a:endParaRPr sz="1800" b="0" i="0" u="none" strike="noStrike" cap="none" spc="0">
              <a:solidFill>
                <a:srgbClr val="000000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the old types to the newly declared</a:t>
            </a:r>
            <a:endParaRPr sz="1800" b="0" i="0" u="none" strike="noStrike" cap="none" spc="0">
              <a:solidFill>
                <a:srgbClr val="000000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ones.</a:t>
            </a:r>
            <a:endParaRPr sz="1800" b="0" i="0" u="none" strike="noStrike" cap="none" spc="0">
              <a:solidFill>
                <a:srgbClr val="000000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endParaRPr sz="1800" b="0" i="0" u="none" strike="noStrike" cap="none" spc="0">
              <a:solidFill>
                <a:srgbClr val="000000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This is helpful if you want to add types</a:t>
            </a:r>
            <a:endParaRPr sz="1800" b="0" i="0" u="none" strike="noStrike" cap="none" spc="0">
              <a:solidFill>
                <a:srgbClr val="000000"/>
              </a:solidFill>
              <a:latin typeface="DejaVu Sans"/>
              <a:cs typeface="DejaVu Sans"/>
            </a:endParaRPr>
          </a:p>
          <a:p>
            <a:pPr>
              <a:lnSpc>
                <a:spcPct val="114999"/>
              </a:lnSpc>
              <a:defRPr/>
            </a:pPr>
            <a:r>
              <a:rPr lang="en-GB" sz="1800" b="0" i="0" u="none" strike="noStrike" cap="none" spc="0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to an existing object type.</a:t>
            </a:r>
            <a:endParaRPr sz="1800" b="0" i="0" u="none">
              <a:solidFill>
                <a:srgbClr val="000000"/>
              </a:solidFill>
              <a:latin typeface="DejaVu Sans"/>
              <a:ea typeface="DejaVu Sans"/>
              <a:cs typeface="DejaVu Sans"/>
            </a:endParaRPr>
          </a:p>
        </p:txBody>
      </p:sp>
      <p:pic>
        <p:nvPicPr>
          <p:cNvPr id="11892140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650403" y="1757889"/>
            <a:ext cx="3820012" cy="4331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0707191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360764" y="4941093"/>
            <a:ext cx="1777829" cy="1638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C5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546854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26368" y="2500311"/>
            <a:ext cx="9672106" cy="14016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9600" b="1">
                <a:solidFill>
                  <a:srgbClr val="632B2B"/>
                </a:solidFill>
              </a:rPr>
              <a:t>Generics</a:t>
            </a:r>
            <a:endParaRPr lang="en-US"/>
          </a:p>
        </p:txBody>
      </p:sp>
      <p:sp>
        <p:nvSpPr>
          <p:cNvPr id="1833639028" name="Title 1"/>
          <p:cNvSpPr>
            <a:spLocks noGrp="1"/>
          </p:cNvSpPr>
          <p:nvPr/>
        </p:nvSpPr>
        <p:spPr bwMode="auto">
          <a:xfrm flipH="0" flipV="0">
            <a:off x="1591204" y="1947521"/>
            <a:ext cx="9229193" cy="180294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20608761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pic>
        <p:nvPicPr>
          <p:cNvPr id="5245825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085073" y="942294"/>
            <a:ext cx="3813401" cy="3813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407720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57466" y="4481850"/>
            <a:ext cx="6538560" cy="2134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7895877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172421" y="1757889"/>
            <a:ext cx="5836127" cy="6355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Generics</a:t>
            </a:r>
            <a:r>
              <a:rPr lang="en-US"/>
              <a:t> </a:t>
            </a:r>
            <a:endParaRPr lang="en-US"/>
          </a:p>
        </p:txBody>
      </p:sp>
      <p:sp>
        <p:nvSpPr>
          <p:cNvPr id="1475834660" name="Title 1"/>
          <p:cNvSpPr>
            <a:spLocks noGrp="1"/>
          </p:cNvSpPr>
          <p:nvPr/>
        </p:nvSpPr>
        <p:spPr bwMode="auto">
          <a:xfrm flipH="0" flipV="0">
            <a:off x="1523997" y="4481850"/>
            <a:ext cx="9229192" cy="31806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0114095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3"/>
            <a:ext cx="565713" cy="565713"/>
          </a:xfrm>
          <a:prstGeom prst="rect">
            <a:avLst/>
          </a:prstGeom>
        </p:spPr>
      </p:pic>
      <p:sp>
        <p:nvSpPr>
          <p:cNvPr id="474326658" name=""/>
          <p:cNvSpPr txBox="1"/>
          <p:nvPr/>
        </p:nvSpPr>
        <p:spPr bwMode="auto">
          <a:xfrm flipH="0" flipV="0">
            <a:off x="1614299" y="3155630"/>
            <a:ext cx="5199722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74831627" name=""/>
          <p:cNvSpPr txBox="1"/>
          <p:nvPr/>
        </p:nvSpPr>
        <p:spPr bwMode="auto">
          <a:xfrm flipH="0" flipV="0">
            <a:off x="1172421" y="2530548"/>
            <a:ext cx="4792237" cy="1493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Generics allow us to define reusable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functions and classes that work with multiple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types rather than a single type.</a:t>
            </a:r>
            <a:endParaRPr sz="2000" b="0" i="0" u="none" strike="noStrike" cap="none" spc="0">
              <a:solidFill>
                <a:schemeClr val="tx1"/>
              </a:solidFill>
              <a:latin typeface="DejaVu Sans"/>
              <a:cs typeface="DejaVu Sans"/>
            </a:endParaRPr>
          </a:p>
        </p:txBody>
      </p:sp>
      <p:pic>
        <p:nvPicPr>
          <p:cNvPr id="46951229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642856" y="1862477"/>
            <a:ext cx="4992120" cy="2830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2195285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JavaScript</a:t>
            </a:r>
            <a:endParaRPr lang="en-US"/>
          </a:p>
        </p:txBody>
      </p:sp>
      <p:sp>
        <p:nvSpPr>
          <p:cNvPr id="1422414142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7919372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1205" y="2355736"/>
            <a:ext cx="8999573" cy="3860803"/>
          </a:xfrm>
          <a:prstGeom prst="rect">
            <a:avLst/>
          </a:prstGeom>
        </p:spPr>
      </p:pic>
      <p:pic>
        <p:nvPicPr>
          <p:cNvPr id="16209483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3992683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TypeScript</a:t>
            </a:r>
            <a:endParaRPr lang="en-US"/>
          </a:p>
        </p:txBody>
      </p:sp>
      <p:sp>
        <p:nvSpPr>
          <p:cNvPr id="1686375409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3104545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23999" y="2695339"/>
            <a:ext cx="4510014" cy="2655774"/>
          </a:xfrm>
          <a:prstGeom prst="rect">
            <a:avLst/>
          </a:prstGeom>
        </p:spPr>
      </p:pic>
      <p:pic>
        <p:nvPicPr>
          <p:cNvPr id="5909724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869905" y="2686259"/>
            <a:ext cx="3574446" cy="2673934"/>
          </a:xfrm>
          <a:prstGeom prst="rect">
            <a:avLst/>
          </a:prstGeom>
        </p:spPr>
      </p:pic>
      <p:pic>
        <p:nvPicPr>
          <p:cNvPr id="27960797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E1B28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20793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56514" y="1122359"/>
            <a:ext cx="10854712" cy="78240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l">
              <a:lnSpc>
                <a:spcPct val="114999"/>
              </a:lnSpc>
              <a:defRPr/>
            </a:pPr>
            <a:r>
              <a:rPr lang="en-US" sz="36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Statically Typed vs. Dynamically Typed</a:t>
            </a:r>
            <a:endParaRPr lang="en-US"/>
          </a:p>
        </p:txBody>
      </p:sp>
      <p:sp>
        <p:nvSpPr>
          <p:cNvPr id="314205857" name="Title 1"/>
          <p:cNvSpPr>
            <a:spLocks noGrp="1"/>
          </p:cNvSpPr>
          <p:nvPr/>
        </p:nvSpPr>
        <p:spPr bwMode="auto">
          <a:xfrm flipH="0" flipV="0">
            <a:off x="1523998" y="4481851"/>
            <a:ext cx="9229192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3232475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  <p:sp>
        <p:nvSpPr>
          <p:cNvPr id="702297104" name=""/>
          <p:cNvSpPr txBox="1"/>
          <p:nvPr/>
        </p:nvSpPr>
        <p:spPr bwMode="auto">
          <a:xfrm flipH="0" flipV="0">
            <a:off x="1256514" y="2109105"/>
            <a:ext cx="10499179" cy="7806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lang="en-GB" sz="2800" b="1" i="0" u="none" strike="noStrike" cap="none" spc="0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Statically Typed</a:t>
            </a:r>
            <a:endParaRPr/>
          </a:p>
          <a:p>
            <a:pPr>
              <a:defRPr/>
            </a:pPr>
            <a:r>
              <a:rPr sz="1300" b="1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The type of a variable is known at compile time. The compiler can detect type errors during compilation.</a:t>
            </a:r>
            <a:endParaRPr b="1">
              <a:solidFill>
                <a:srgbClr val="632B2B"/>
              </a:solidFill>
              <a:latin typeface="DejaVu Sans"/>
              <a:cs typeface="DejaVu Sans"/>
            </a:endParaRPr>
          </a:p>
        </p:txBody>
      </p:sp>
      <p:sp>
        <p:nvSpPr>
          <p:cNvPr id="1144541305" name=""/>
          <p:cNvSpPr txBox="1"/>
          <p:nvPr/>
        </p:nvSpPr>
        <p:spPr bwMode="auto">
          <a:xfrm flipH="0" flipV="0">
            <a:off x="1256514" y="4396126"/>
            <a:ext cx="10251615" cy="7202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Dynamically Typed</a:t>
            </a:r>
            <a:endParaRPr/>
          </a:p>
          <a:p>
            <a:pPr>
              <a:defRPr/>
            </a:pPr>
            <a:r>
              <a:rPr sz="1300" b="1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The type of a variable is known at runtime. Type errors can only be detected during runtime</a:t>
            </a:r>
            <a:r>
              <a:rPr sz="1300" b="0" i="0" u="none">
                <a:solidFill>
                  <a:srgbClr val="BCBEC4"/>
                </a:solidFill>
                <a:latin typeface="Arial"/>
                <a:ea typeface="Arial"/>
                <a:cs typeface="Arial"/>
              </a:rPr>
              <a:t>.</a:t>
            </a:r>
            <a:endParaRPr/>
          </a:p>
        </p:txBody>
      </p:sp>
      <p:sp>
        <p:nvSpPr>
          <p:cNvPr id="463618810" name=""/>
          <p:cNvSpPr txBox="1"/>
          <p:nvPr/>
        </p:nvSpPr>
        <p:spPr bwMode="auto">
          <a:xfrm flipH="0" flipV="0">
            <a:off x="1256514" y="3035839"/>
            <a:ext cx="7126290" cy="933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 checking is performed at compile-time.</a:t>
            </a:r>
            <a:b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</a:br>
            <a: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Errors related to type mismatches are caught during compilation.</a:t>
            </a:r>
            <a:b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</a:br>
            <a: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Generally, requires more explicit type annotations</a:t>
            </a:r>
            <a:r>
              <a:rPr sz="1300" b="0" i="0" u="none">
                <a:solidFill>
                  <a:srgbClr val="BCBEC4"/>
                </a:solidFill>
                <a:latin typeface="Arial"/>
                <a:ea typeface="Arial"/>
                <a:cs typeface="Arial"/>
              </a:rPr>
              <a:t>.</a:t>
            </a:r>
            <a:endParaRPr/>
          </a:p>
        </p:txBody>
      </p:sp>
      <p:sp>
        <p:nvSpPr>
          <p:cNvPr id="387566758" name=""/>
          <p:cNvSpPr txBox="1"/>
          <p:nvPr/>
        </p:nvSpPr>
        <p:spPr bwMode="auto">
          <a:xfrm flipH="0" flipV="0">
            <a:off x="1256514" y="5326446"/>
            <a:ext cx="9545744" cy="933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 checking is performed at runtime.</a:t>
            </a:r>
            <a:b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</a:br>
            <a: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Errors related to type mismatches may only be discovered during program execution.</a:t>
            </a:r>
            <a:b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</a:br>
            <a:r>
              <a:rPr sz="1600" b="0" i="0" u="none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Typically, allows more flexibility but may lead to runtime errors.</a:t>
            </a:r>
            <a:endParaRPr/>
          </a:p>
        </p:txBody>
      </p:sp>
      <p:pic>
        <p:nvPicPr>
          <p:cNvPr id="18375694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801540" y="5471634"/>
            <a:ext cx="825867" cy="1068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C5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68706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888776" y="1074283"/>
            <a:ext cx="4347291" cy="4507118"/>
          </a:xfrm>
          <a:prstGeom prst="rect">
            <a:avLst/>
          </a:prstGeom>
        </p:spPr>
      </p:pic>
      <p:sp>
        <p:nvSpPr>
          <p:cNvPr id="327495506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226368" y="2408350"/>
            <a:ext cx="9672106" cy="14016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 algn="ctr">
              <a:defRPr/>
            </a:pPr>
            <a:r>
              <a:rPr lang="en-US" sz="7200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Types &amp; Functions</a:t>
            </a:r>
            <a:endParaRPr lang="en-US"/>
          </a:p>
        </p:txBody>
      </p:sp>
      <p:sp>
        <p:nvSpPr>
          <p:cNvPr id="929072190" name="Title 1"/>
          <p:cNvSpPr>
            <a:spLocks noGrp="1"/>
          </p:cNvSpPr>
          <p:nvPr/>
        </p:nvSpPr>
        <p:spPr bwMode="auto">
          <a:xfrm flipH="0" flipV="0">
            <a:off x="1591204" y="1947521"/>
            <a:ext cx="9229193" cy="31806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6325278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4"/>
            <a:ext cx="565714" cy="56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797930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11567" y="2640812"/>
            <a:ext cx="5793206" cy="2570844"/>
          </a:xfrm>
          <a:prstGeom prst="rect">
            <a:avLst/>
          </a:prstGeom>
        </p:spPr>
      </p:pic>
      <p:sp>
        <p:nvSpPr>
          <p:cNvPr id="51657704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523999" y="1122363"/>
            <a:ext cx="9144000" cy="901699"/>
          </a:xfrm>
          <a:prstGeom prst="rect">
            <a:avLst/>
          </a:prstGeom>
          <a:noFill/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rgbClr val="632B2B"/>
                </a:solidFill>
                <a:latin typeface="DejaVu Sans"/>
                <a:ea typeface="DejaVu Sans"/>
                <a:cs typeface="DejaVu Sans"/>
              </a:rPr>
              <a:t>Type Inference</a:t>
            </a:r>
            <a:endParaRPr lang="en-US"/>
          </a:p>
        </p:txBody>
      </p:sp>
      <p:sp>
        <p:nvSpPr>
          <p:cNvPr id="2099882736" name="Title 1"/>
          <p:cNvSpPr>
            <a:spLocks noGrp="1"/>
          </p:cNvSpPr>
          <p:nvPr/>
        </p:nvSpPr>
        <p:spPr bwMode="auto">
          <a:xfrm flipH="0" flipV="0">
            <a:off x="1591205" y="2355736"/>
            <a:ext cx="9229193" cy="31806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437002489" name=""/>
          <p:cNvSpPr txBox="1"/>
          <p:nvPr/>
        </p:nvSpPr>
        <p:spPr bwMode="auto">
          <a:xfrm flipH="0" flipV="0">
            <a:off x="1523999" y="2776197"/>
            <a:ext cx="5802454" cy="23000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defRPr/>
            </a:pPr>
            <a:r>
              <a:rPr b="1">
                <a:solidFill>
                  <a:srgbClr val="7030A0"/>
                </a:solidFill>
                <a:latin typeface="DejaVu Sans"/>
                <a:ea typeface="DejaVu Sans"/>
                <a:cs typeface="DejaVu Sans"/>
              </a:rPr>
              <a:t>Type Inference</a:t>
            </a:r>
            <a:r>
              <a:rPr>
                <a:latin typeface="DejaVu Sans"/>
                <a:ea typeface="DejaVu Sans"/>
                <a:cs typeface="DejaVu Sans"/>
              </a:rPr>
              <a:t> refers to the Typescript</a:t>
            </a: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>
                <a:latin typeface="DejaVu Sans"/>
                <a:ea typeface="DejaVu Sans"/>
                <a:cs typeface="DejaVu Sans"/>
              </a:rPr>
              <a:t>compiler's ability to infer types from certain</a:t>
            </a: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>
                <a:latin typeface="DejaVu Sans"/>
                <a:ea typeface="DejaVu Sans"/>
                <a:cs typeface="DejaVu Sans"/>
              </a:rPr>
              <a:t>values in your code.</a:t>
            </a: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endParaRPr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Typescript can remember a value's type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even if you didn't provide a type annotation,</a:t>
            </a:r>
            <a:endParaRPr sz="1800">
              <a:latin typeface="DejaVu Sans"/>
              <a:cs typeface="DejaVu Sans"/>
            </a:endParaRPr>
          </a:p>
          <a:p>
            <a:pPr algn="l">
              <a:lnSpc>
                <a:spcPct val="114999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DejaVu Sans"/>
                <a:ea typeface="DejaVu Sans"/>
                <a:cs typeface="DejaVu Sans"/>
              </a:rPr>
              <a:t>and it will enforce that type moving forward.</a:t>
            </a:r>
            <a:endParaRPr/>
          </a:p>
        </p:txBody>
      </p:sp>
      <p:pic>
        <p:nvPicPr>
          <p:cNvPr id="19668736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7556" y="556645"/>
            <a:ext cx="565715" cy="56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ONLYOFFICE/7.5.1.23</Application>
  <DocSecurity>0</DocSecurity>
  <PresentationFormat>Widescreen</PresentationFormat>
  <Paragraphs>0</Paragraphs>
  <Slides>43</Slides>
  <Notes>43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8</cp:revision>
  <dcterms:modified xsi:type="dcterms:W3CDTF">2024-01-18T13:11:08Z</dcterms:modified>
  <cp:category/>
  <cp:contentStatus/>
  <cp:version/>
</cp:coreProperties>
</file>